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4"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685A3-7D3B-41BE-8405-54C97788EE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BDDFE01-F772-409A-91BB-756963E3A6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5E2DC3F-C469-4674-A726-A37D3E0C54A3}"/>
              </a:ext>
            </a:extLst>
          </p:cNvPr>
          <p:cNvSpPr>
            <a:spLocks noGrp="1"/>
          </p:cNvSpPr>
          <p:nvPr>
            <p:ph type="dt" sz="half" idx="10"/>
          </p:nvPr>
        </p:nvSpPr>
        <p:spPr/>
        <p:txBody>
          <a:bodyPr/>
          <a:lstStyle/>
          <a:p>
            <a:fld id="{FB57541F-3AFA-40E1-B6A7-031CE9098282}" type="datetimeFigureOut">
              <a:rPr lang="en-AU" smtClean="0"/>
              <a:t>28/05/2020</a:t>
            </a:fld>
            <a:endParaRPr lang="en-AU"/>
          </a:p>
        </p:txBody>
      </p:sp>
      <p:sp>
        <p:nvSpPr>
          <p:cNvPr id="5" name="Footer Placeholder 4">
            <a:extLst>
              <a:ext uri="{FF2B5EF4-FFF2-40B4-BE49-F238E27FC236}">
                <a16:creationId xmlns:a16="http://schemas.microsoft.com/office/drawing/2014/main" id="{9AFF5FF5-25A4-40ED-9C80-4728C360047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5376E19-CFA7-401F-A41E-7F2543C3C971}"/>
              </a:ext>
            </a:extLst>
          </p:cNvPr>
          <p:cNvSpPr>
            <a:spLocks noGrp="1"/>
          </p:cNvSpPr>
          <p:nvPr>
            <p:ph type="sldNum" sz="quarter" idx="12"/>
          </p:nvPr>
        </p:nvSpPr>
        <p:spPr/>
        <p:txBody>
          <a:bodyPr/>
          <a:lstStyle/>
          <a:p>
            <a:fld id="{09A6FEE2-951D-4615-B077-89A392426340}" type="slidenum">
              <a:rPr lang="en-AU" smtClean="0"/>
              <a:t>‹#›</a:t>
            </a:fld>
            <a:endParaRPr lang="en-AU"/>
          </a:p>
        </p:txBody>
      </p:sp>
    </p:spTree>
    <p:extLst>
      <p:ext uri="{BB962C8B-B14F-4D97-AF65-F5344CB8AC3E}">
        <p14:creationId xmlns:p14="http://schemas.microsoft.com/office/powerpoint/2010/main" val="864971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758ED-5D63-4518-9D09-6CBBCFEBD365}"/>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E522568-91A4-4CEC-8EDF-371E151F3E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8AA86A1-BE54-49C7-978B-854E31B2FAC4}"/>
              </a:ext>
            </a:extLst>
          </p:cNvPr>
          <p:cNvSpPr>
            <a:spLocks noGrp="1"/>
          </p:cNvSpPr>
          <p:nvPr>
            <p:ph type="dt" sz="half" idx="10"/>
          </p:nvPr>
        </p:nvSpPr>
        <p:spPr/>
        <p:txBody>
          <a:bodyPr/>
          <a:lstStyle/>
          <a:p>
            <a:fld id="{FB57541F-3AFA-40E1-B6A7-031CE9098282}" type="datetimeFigureOut">
              <a:rPr lang="en-AU" smtClean="0"/>
              <a:t>28/05/2020</a:t>
            </a:fld>
            <a:endParaRPr lang="en-AU"/>
          </a:p>
        </p:txBody>
      </p:sp>
      <p:sp>
        <p:nvSpPr>
          <p:cNvPr id="5" name="Footer Placeholder 4">
            <a:extLst>
              <a:ext uri="{FF2B5EF4-FFF2-40B4-BE49-F238E27FC236}">
                <a16:creationId xmlns:a16="http://schemas.microsoft.com/office/drawing/2014/main" id="{573CB132-9AC2-42D0-AA39-B5173C0450C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944B7E2-72B5-4B68-9EEC-F49CA8CA5BD4}"/>
              </a:ext>
            </a:extLst>
          </p:cNvPr>
          <p:cNvSpPr>
            <a:spLocks noGrp="1"/>
          </p:cNvSpPr>
          <p:nvPr>
            <p:ph type="sldNum" sz="quarter" idx="12"/>
          </p:nvPr>
        </p:nvSpPr>
        <p:spPr/>
        <p:txBody>
          <a:bodyPr/>
          <a:lstStyle/>
          <a:p>
            <a:fld id="{09A6FEE2-951D-4615-B077-89A392426340}" type="slidenum">
              <a:rPr lang="en-AU" smtClean="0"/>
              <a:t>‹#›</a:t>
            </a:fld>
            <a:endParaRPr lang="en-AU"/>
          </a:p>
        </p:txBody>
      </p:sp>
    </p:spTree>
    <p:extLst>
      <p:ext uri="{BB962C8B-B14F-4D97-AF65-F5344CB8AC3E}">
        <p14:creationId xmlns:p14="http://schemas.microsoft.com/office/powerpoint/2010/main" val="156123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7B5877-A3AE-4A06-B435-633B74DB63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0660B4D-6505-468C-91DF-B636DA77F0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D25BC4D-6DC6-42D3-962D-631801A224B9}"/>
              </a:ext>
            </a:extLst>
          </p:cNvPr>
          <p:cNvSpPr>
            <a:spLocks noGrp="1"/>
          </p:cNvSpPr>
          <p:nvPr>
            <p:ph type="dt" sz="half" idx="10"/>
          </p:nvPr>
        </p:nvSpPr>
        <p:spPr/>
        <p:txBody>
          <a:bodyPr/>
          <a:lstStyle/>
          <a:p>
            <a:fld id="{FB57541F-3AFA-40E1-B6A7-031CE9098282}" type="datetimeFigureOut">
              <a:rPr lang="en-AU" smtClean="0"/>
              <a:t>28/05/2020</a:t>
            </a:fld>
            <a:endParaRPr lang="en-AU"/>
          </a:p>
        </p:txBody>
      </p:sp>
      <p:sp>
        <p:nvSpPr>
          <p:cNvPr id="5" name="Footer Placeholder 4">
            <a:extLst>
              <a:ext uri="{FF2B5EF4-FFF2-40B4-BE49-F238E27FC236}">
                <a16:creationId xmlns:a16="http://schemas.microsoft.com/office/drawing/2014/main" id="{85CBBF0B-36EA-4912-BA0B-5DEA3DD390D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3CFA8F2-DF52-4B65-A8FA-FC3ADAF1E95B}"/>
              </a:ext>
            </a:extLst>
          </p:cNvPr>
          <p:cNvSpPr>
            <a:spLocks noGrp="1"/>
          </p:cNvSpPr>
          <p:nvPr>
            <p:ph type="sldNum" sz="quarter" idx="12"/>
          </p:nvPr>
        </p:nvSpPr>
        <p:spPr/>
        <p:txBody>
          <a:bodyPr/>
          <a:lstStyle/>
          <a:p>
            <a:fld id="{09A6FEE2-951D-4615-B077-89A392426340}" type="slidenum">
              <a:rPr lang="en-AU" smtClean="0"/>
              <a:t>‹#›</a:t>
            </a:fld>
            <a:endParaRPr lang="en-AU"/>
          </a:p>
        </p:txBody>
      </p:sp>
    </p:spTree>
    <p:extLst>
      <p:ext uri="{BB962C8B-B14F-4D97-AF65-F5344CB8AC3E}">
        <p14:creationId xmlns:p14="http://schemas.microsoft.com/office/powerpoint/2010/main" val="920831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0F13E-62C2-4351-AED3-7B122FC686C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3483813-97E1-43F3-80A4-6DA848A2AD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B0D0F0D-C015-420C-B99A-D5FB06E05330}"/>
              </a:ext>
            </a:extLst>
          </p:cNvPr>
          <p:cNvSpPr>
            <a:spLocks noGrp="1"/>
          </p:cNvSpPr>
          <p:nvPr>
            <p:ph type="dt" sz="half" idx="10"/>
          </p:nvPr>
        </p:nvSpPr>
        <p:spPr/>
        <p:txBody>
          <a:bodyPr/>
          <a:lstStyle/>
          <a:p>
            <a:fld id="{FB57541F-3AFA-40E1-B6A7-031CE9098282}" type="datetimeFigureOut">
              <a:rPr lang="en-AU" smtClean="0"/>
              <a:t>28/05/2020</a:t>
            </a:fld>
            <a:endParaRPr lang="en-AU"/>
          </a:p>
        </p:txBody>
      </p:sp>
      <p:sp>
        <p:nvSpPr>
          <p:cNvPr id="5" name="Footer Placeholder 4">
            <a:extLst>
              <a:ext uri="{FF2B5EF4-FFF2-40B4-BE49-F238E27FC236}">
                <a16:creationId xmlns:a16="http://schemas.microsoft.com/office/drawing/2014/main" id="{722D205A-5255-41FE-A84A-E554B46D086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8681A55-841E-41E7-A096-E2414916E407}"/>
              </a:ext>
            </a:extLst>
          </p:cNvPr>
          <p:cNvSpPr>
            <a:spLocks noGrp="1"/>
          </p:cNvSpPr>
          <p:nvPr>
            <p:ph type="sldNum" sz="quarter" idx="12"/>
          </p:nvPr>
        </p:nvSpPr>
        <p:spPr/>
        <p:txBody>
          <a:bodyPr/>
          <a:lstStyle/>
          <a:p>
            <a:fld id="{09A6FEE2-951D-4615-B077-89A392426340}" type="slidenum">
              <a:rPr lang="en-AU" smtClean="0"/>
              <a:t>‹#›</a:t>
            </a:fld>
            <a:endParaRPr lang="en-AU"/>
          </a:p>
        </p:txBody>
      </p:sp>
    </p:spTree>
    <p:extLst>
      <p:ext uri="{BB962C8B-B14F-4D97-AF65-F5344CB8AC3E}">
        <p14:creationId xmlns:p14="http://schemas.microsoft.com/office/powerpoint/2010/main" val="3569161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AD361-DBD2-4273-93A2-B4CD614E9C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0DFF698-73EA-4CEC-BA8B-C33C070BA0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A86E33-BF9E-49BF-8039-CFD7EF9CBD0C}"/>
              </a:ext>
            </a:extLst>
          </p:cNvPr>
          <p:cNvSpPr>
            <a:spLocks noGrp="1"/>
          </p:cNvSpPr>
          <p:nvPr>
            <p:ph type="dt" sz="half" idx="10"/>
          </p:nvPr>
        </p:nvSpPr>
        <p:spPr/>
        <p:txBody>
          <a:bodyPr/>
          <a:lstStyle/>
          <a:p>
            <a:fld id="{FB57541F-3AFA-40E1-B6A7-031CE9098282}" type="datetimeFigureOut">
              <a:rPr lang="en-AU" smtClean="0"/>
              <a:t>28/05/2020</a:t>
            </a:fld>
            <a:endParaRPr lang="en-AU"/>
          </a:p>
        </p:txBody>
      </p:sp>
      <p:sp>
        <p:nvSpPr>
          <p:cNvPr id="5" name="Footer Placeholder 4">
            <a:extLst>
              <a:ext uri="{FF2B5EF4-FFF2-40B4-BE49-F238E27FC236}">
                <a16:creationId xmlns:a16="http://schemas.microsoft.com/office/drawing/2014/main" id="{7855FD2F-11DB-47D3-AFD7-E18CF47A68D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AB4657C-9E71-47E6-AB45-C7BC9B26639D}"/>
              </a:ext>
            </a:extLst>
          </p:cNvPr>
          <p:cNvSpPr>
            <a:spLocks noGrp="1"/>
          </p:cNvSpPr>
          <p:nvPr>
            <p:ph type="sldNum" sz="quarter" idx="12"/>
          </p:nvPr>
        </p:nvSpPr>
        <p:spPr/>
        <p:txBody>
          <a:bodyPr/>
          <a:lstStyle/>
          <a:p>
            <a:fld id="{09A6FEE2-951D-4615-B077-89A392426340}" type="slidenum">
              <a:rPr lang="en-AU" smtClean="0"/>
              <a:t>‹#›</a:t>
            </a:fld>
            <a:endParaRPr lang="en-AU"/>
          </a:p>
        </p:txBody>
      </p:sp>
    </p:spTree>
    <p:extLst>
      <p:ext uri="{BB962C8B-B14F-4D97-AF65-F5344CB8AC3E}">
        <p14:creationId xmlns:p14="http://schemas.microsoft.com/office/powerpoint/2010/main" val="447787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34A33-7B2F-4D83-AD04-1883A237FC5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03A5EE4-23E5-413A-A79B-C01D1A5D78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15CAB2F7-3526-4AA5-8147-D063C8E58B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4BA791B-C0E5-404B-A6E5-319CEEDE40A2}"/>
              </a:ext>
            </a:extLst>
          </p:cNvPr>
          <p:cNvSpPr>
            <a:spLocks noGrp="1"/>
          </p:cNvSpPr>
          <p:nvPr>
            <p:ph type="dt" sz="half" idx="10"/>
          </p:nvPr>
        </p:nvSpPr>
        <p:spPr/>
        <p:txBody>
          <a:bodyPr/>
          <a:lstStyle/>
          <a:p>
            <a:fld id="{FB57541F-3AFA-40E1-B6A7-031CE9098282}" type="datetimeFigureOut">
              <a:rPr lang="en-AU" smtClean="0"/>
              <a:t>28/05/2020</a:t>
            </a:fld>
            <a:endParaRPr lang="en-AU"/>
          </a:p>
        </p:txBody>
      </p:sp>
      <p:sp>
        <p:nvSpPr>
          <p:cNvPr id="6" name="Footer Placeholder 5">
            <a:extLst>
              <a:ext uri="{FF2B5EF4-FFF2-40B4-BE49-F238E27FC236}">
                <a16:creationId xmlns:a16="http://schemas.microsoft.com/office/drawing/2014/main" id="{42F4A35F-882A-454F-87A5-0BBD349EFFE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B189F7A-1A39-4041-A829-E4A7DD86E97D}"/>
              </a:ext>
            </a:extLst>
          </p:cNvPr>
          <p:cNvSpPr>
            <a:spLocks noGrp="1"/>
          </p:cNvSpPr>
          <p:nvPr>
            <p:ph type="sldNum" sz="quarter" idx="12"/>
          </p:nvPr>
        </p:nvSpPr>
        <p:spPr/>
        <p:txBody>
          <a:bodyPr/>
          <a:lstStyle/>
          <a:p>
            <a:fld id="{09A6FEE2-951D-4615-B077-89A392426340}" type="slidenum">
              <a:rPr lang="en-AU" smtClean="0"/>
              <a:t>‹#›</a:t>
            </a:fld>
            <a:endParaRPr lang="en-AU"/>
          </a:p>
        </p:txBody>
      </p:sp>
    </p:spTree>
    <p:extLst>
      <p:ext uri="{BB962C8B-B14F-4D97-AF65-F5344CB8AC3E}">
        <p14:creationId xmlns:p14="http://schemas.microsoft.com/office/powerpoint/2010/main" val="182537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E67E2-39E1-433F-9DE8-0EE212F74D3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7214700-CA2F-4185-83A8-BA99245A6B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449A03-BE2D-41B4-AD75-BC52B6F9FA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2EF416B-C7F5-4245-B348-1CEC6F27C7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AE6C4C-2225-4A02-971D-88E2C34C59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42343809-771A-481C-9863-66A277FC4E7F}"/>
              </a:ext>
            </a:extLst>
          </p:cNvPr>
          <p:cNvSpPr>
            <a:spLocks noGrp="1"/>
          </p:cNvSpPr>
          <p:nvPr>
            <p:ph type="dt" sz="half" idx="10"/>
          </p:nvPr>
        </p:nvSpPr>
        <p:spPr/>
        <p:txBody>
          <a:bodyPr/>
          <a:lstStyle/>
          <a:p>
            <a:fld id="{FB57541F-3AFA-40E1-B6A7-031CE9098282}" type="datetimeFigureOut">
              <a:rPr lang="en-AU" smtClean="0"/>
              <a:t>28/05/2020</a:t>
            </a:fld>
            <a:endParaRPr lang="en-AU"/>
          </a:p>
        </p:txBody>
      </p:sp>
      <p:sp>
        <p:nvSpPr>
          <p:cNvPr id="8" name="Footer Placeholder 7">
            <a:extLst>
              <a:ext uri="{FF2B5EF4-FFF2-40B4-BE49-F238E27FC236}">
                <a16:creationId xmlns:a16="http://schemas.microsoft.com/office/drawing/2014/main" id="{FFDAA73A-9793-4779-B1F0-595AF22D018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AD777B1-81A8-4AA1-8139-12048378FE38}"/>
              </a:ext>
            </a:extLst>
          </p:cNvPr>
          <p:cNvSpPr>
            <a:spLocks noGrp="1"/>
          </p:cNvSpPr>
          <p:nvPr>
            <p:ph type="sldNum" sz="quarter" idx="12"/>
          </p:nvPr>
        </p:nvSpPr>
        <p:spPr/>
        <p:txBody>
          <a:bodyPr/>
          <a:lstStyle/>
          <a:p>
            <a:fld id="{09A6FEE2-951D-4615-B077-89A392426340}" type="slidenum">
              <a:rPr lang="en-AU" smtClean="0"/>
              <a:t>‹#›</a:t>
            </a:fld>
            <a:endParaRPr lang="en-AU"/>
          </a:p>
        </p:txBody>
      </p:sp>
    </p:spTree>
    <p:extLst>
      <p:ext uri="{BB962C8B-B14F-4D97-AF65-F5344CB8AC3E}">
        <p14:creationId xmlns:p14="http://schemas.microsoft.com/office/powerpoint/2010/main" val="1253562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0E808-FD5D-40D4-BA05-94148537B77B}"/>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B0B4940-24DA-4AB6-8FB4-FAFE0AA987D7}"/>
              </a:ext>
            </a:extLst>
          </p:cNvPr>
          <p:cNvSpPr>
            <a:spLocks noGrp="1"/>
          </p:cNvSpPr>
          <p:nvPr>
            <p:ph type="dt" sz="half" idx="10"/>
          </p:nvPr>
        </p:nvSpPr>
        <p:spPr/>
        <p:txBody>
          <a:bodyPr/>
          <a:lstStyle/>
          <a:p>
            <a:fld id="{FB57541F-3AFA-40E1-B6A7-031CE9098282}" type="datetimeFigureOut">
              <a:rPr lang="en-AU" smtClean="0"/>
              <a:t>28/05/2020</a:t>
            </a:fld>
            <a:endParaRPr lang="en-AU"/>
          </a:p>
        </p:txBody>
      </p:sp>
      <p:sp>
        <p:nvSpPr>
          <p:cNvPr id="4" name="Footer Placeholder 3">
            <a:extLst>
              <a:ext uri="{FF2B5EF4-FFF2-40B4-BE49-F238E27FC236}">
                <a16:creationId xmlns:a16="http://schemas.microsoft.com/office/drawing/2014/main" id="{7880628A-2C51-4EF5-B667-3B046D8CAA3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D5F73620-2592-4645-B4B0-F34646A24BF2}"/>
              </a:ext>
            </a:extLst>
          </p:cNvPr>
          <p:cNvSpPr>
            <a:spLocks noGrp="1"/>
          </p:cNvSpPr>
          <p:nvPr>
            <p:ph type="sldNum" sz="quarter" idx="12"/>
          </p:nvPr>
        </p:nvSpPr>
        <p:spPr/>
        <p:txBody>
          <a:bodyPr/>
          <a:lstStyle/>
          <a:p>
            <a:fld id="{09A6FEE2-951D-4615-B077-89A392426340}" type="slidenum">
              <a:rPr lang="en-AU" smtClean="0"/>
              <a:t>‹#›</a:t>
            </a:fld>
            <a:endParaRPr lang="en-AU"/>
          </a:p>
        </p:txBody>
      </p:sp>
    </p:spTree>
    <p:extLst>
      <p:ext uri="{BB962C8B-B14F-4D97-AF65-F5344CB8AC3E}">
        <p14:creationId xmlns:p14="http://schemas.microsoft.com/office/powerpoint/2010/main" val="1744867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21C679-BAF1-4F02-BAC2-67BCAA421425}"/>
              </a:ext>
            </a:extLst>
          </p:cNvPr>
          <p:cNvSpPr>
            <a:spLocks noGrp="1"/>
          </p:cNvSpPr>
          <p:nvPr>
            <p:ph type="dt" sz="half" idx="10"/>
          </p:nvPr>
        </p:nvSpPr>
        <p:spPr/>
        <p:txBody>
          <a:bodyPr/>
          <a:lstStyle/>
          <a:p>
            <a:fld id="{FB57541F-3AFA-40E1-B6A7-031CE9098282}" type="datetimeFigureOut">
              <a:rPr lang="en-AU" smtClean="0"/>
              <a:t>28/05/2020</a:t>
            </a:fld>
            <a:endParaRPr lang="en-AU"/>
          </a:p>
        </p:txBody>
      </p:sp>
      <p:sp>
        <p:nvSpPr>
          <p:cNvPr id="3" name="Footer Placeholder 2">
            <a:extLst>
              <a:ext uri="{FF2B5EF4-FFF2-40B4-BE49-F238E27FC236}">
                <a16:creationId xmlns:a16="http://schemas.microsoft.com/office/drawing/2014/main" id="{EBDDF9DB-9A7A-4960-9EA5-F6DFE2A2B7B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DCBD11C-21C1-478A-A6E4-BCDB9CF52BCD}"/>
              </a:ext>
            </a:extLst>
          </p:cNvPr>
          <p:cNvSpPr>
            <a:spLocks noGrp="1"/>
          </p:cNvSpPr>
          <p:nvPr>
            <p:ph type="sldNum" sz="quarter" idx="12"/>
          </p:nvPr>
        </p:nvSpPr>
        <p:spPr/>
        <p:txBody>
          <a:bodyPr/>
          <a:lstStyle/>
          <a:p>
            <a:fld id="{09A6FEE2-951D-4615-B077-89A392426340}" type="slidenum">
              <a:rPr lang="en-AU" smtClean="0"/>
              <a:t>‹#›</a:t>
            </a:fld>
            <a:endParaRPr lang="en-AU"/>
          </a:p>
        </p:txBody>
      </p:sp>
    </p:spTree>
    <p:extLst>
      <p:ext uri="{BB962C8B-B14F-4D97-AF65-F5344CB8AC3E}">
        <p14:creationId xmlns:p14="http://schemas.microsoft.com/office/powerpoint/2010/main" val="982779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99B18-B6E7-40EC-B755-E890045DD1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35E25A6-8459-4970-89BF-7348B02253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BF5534E-3FEF-495C-A4D8-A949CEF03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F5B697-69A6-4335-81BD-72D789AF6446}"/>
              </a:ext>
            </a:extLst>
          </p:cNvPr>
          <p:cNvSpPr>
            <a:spLocks noGrp="1"/>
          </p:cNvSpPr>
          <p:nvPr>
            <p:ph type="dt" sz="half" idx="10"/>
          </p:nvPr>
        </p:nvSpPr>
        <p:spPr/>
        <p:txBody>
          <a:bodyPr/>
          <a:lstStyle/>
          <a:p>
            <a:fld id="{FB57541F-3AFA-40E1-B6A7-031CE9098282}" type="datetimeFigureOut">
              <a:rPr lang="en-AU" smtClean="0"/>
              <a:t>28/05/2020</a:t>
            </a:fld>
            <a:endParaRPr lang="en-AU"/>
          </a:p>
        </p:txBody>
      </p:sp>
      <p:sp>
        <p:nvSpPr>
          <p:cNvPr id="6" name="Footer Placeholder 5">
            <a:extLst>
              <a:ext uri="{FF2B5EF4-FFF2-40B4-BE49-F238E27FC236}">
                <a16:creationId xmlns:a16="http://schemas.microsoft.com/office/drawing/2014/main" id="{E7A11A67-36BC-4F09-B45A-3FD65624EC7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462E74B-CF58-4C4D-A7A1-C0187971D34D}"/>
              </a:ext>
            </a:extLst>
          </p:cNvPr>
          <p:cNvSpPr>
            <a:spLocks noGrp="1"/>
          </p:cNvSpPr>
          <p:nvPr>
            <p:ph type="sldNum" sz="quarter" idx="12"/>
          </p:nvPr>
        </p:nvSpPr>
        <p:spPr/>
        <p:txBody>
          <a:bodyPr/>
          <a:lstStyle/>
          <a:p>
            <a:fld id="{09A6FEE2-951D-4615-B077-89A392426340}" type="slidenum">
              <a:rPr lang="en-AU" smtClean="0"/>
              <a:t>‹#›</a:t>
            </a:fld>
            <a:endParaRPr lang="en-AU"/>
          </a:p>
        </p:txBody>
      </p:sp>
    </p:spTree>
    <p:extLst>
      <p:ext uri="{BB962C8B-B14F-4D97-AF65-F5344CB8AC3E}">
        <p14:creationId xmlns:p14="http://schemas.microsoft.com/office/powerpoint/2010/main" val="1494679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EECD6-3D1D-42AC-891F-44F944A402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D9086DA-1720-47C9-98B9-B7A3FCFDDB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17D6F654-AC85-4BF1-B337-F493D8A666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0A627D-1C9C-447F-B068-7D1A97D4B331}"/>
              </a:ext>
            </a:extLst>
          </p:cNvPr>
          <p:cNvSpPr>
            <a:spLocks noGrp="1"/>
          </p:cNvSpPr>
          <p:nvPr>
            <p:ph type="dt" sz="half" idx="10"/>
          </p:nvPr>
        </p:nvSpPr>
        <p:spPr/>
        <p:txBody>
          <a:bodyPr/>
          <a:lstStyle/>
          <a:p>
            <a:fld id="{FB57541F-3AFA-40E1-B6A7-031CE9098282}" type="datetimeFigureOut">
              <a:rPr lang="en-AU" smtClean="0"/>
              <a:t>28/05/2020</a:t>
            </a:fld>
            <a:endParaRPr lang="en-AU"/>
          </a:p>
        </p:txBody>
      </p:sp>
      <p:sp>
        <p:nvSpPr>
          <p:cNvPr id="6" name="Footer Placeholder 5">
            <a:extLst>
              <a:ext uri="{FF2B5EF4-FFF2-40B4-BE49-F238E27FC236}">
                <a16:creationId xmlns:a16="http://schemas.microsoft.com/office/drawing/2014/main" id="{3A847E1F-E0D7-44D1-8C84-BA40FF7BC6B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2EAB8D4-E884-441C-ADEC-484644A3D959}"/>
              </a:ext>
            </a:extLst>
          </p:cNvPr>
          <p:cNvSpPr>
            <a:spLocks noGrp="1"/>
          </p:cNvSpPr>
          <p:nvPr>
            <p:ph type="sldNum" sz="quarter" idx="12"/>
          </p:nvPr>
        </p:nvSpPr>
        <p:spPr/>
        <p:txBody>
          <a:bodyPr/>
          <a:lstStyle/>
          <a:p>
            <a:fld id="{09A6FEE2-951D-4615-B077-89A392426340}" type="slidenum">
              <a:rPr lang="en-AU" smtClean="0"/>
              <a:t>‹#›</a:t>
            </a:fld>
            <a:endParaRPr lang="en-AU"/>
          </a:p>
        </p:txBody>
      </p:sp>
    </p:spTree>
    <p:extLst>
      <p:ext uri="{BB962C8B-B14F-4D97-AF65-F5344CB8AC3E}">
        <p14:creationId xmlns:p14="http://schemas.microsoft.com/office/powerpoint/2010/main" val="3115765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6D454B-F56F-4351-B203-8AA1784375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4AC8018-2B5A-450F-86A2-C82CDE3950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8CF36FE-C012-4486-9A50-8C7A64BC2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7541F-3AFA-40E1-B6A7-031CE9098282}" type="datetimeFigureOut">
              <a:rPr lang="en-AU" smtClean="0"/>
              <a:t>28/05/2020</a:t>
            </a:fld>
            <a:endParaRPr lang="en-AU"/>
          </a:p>
        </p:txBody>
      </p:sp>
      <p:sp>
        <p:nvSpPr>
          <p:cNvPr id="5" name="Footer Placeholder 4">
            <a:extLst>
              <a:ext uri="{FF2B5EF4-FFF2-40B4-BE49-F238E27FC236}">
                <a16:creationId xmlns:a16="http://schemas.microsoft.com/office/drawing/2014/main" id="{6F7341C8-A4BA-4F2B-9B6F-33620A0A51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9CFC8967-BD8B-4F11-9895-174C04E55C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6FEE2-951D-4615-B077-89A392426340}" type="slidenum">
              <a:rPr lang="en-AU" smtClean="0"/>
              <a:t>‹#›</a:t>
            </a:fld>
            <a:endParaRPr lang="en-AU"/>
          </a:p>
        </p:txBody>
      </p:sp>
    </p:spTree>
    <p:extLst>
      <p:ext uri="{BB962C8B-B14F-4D97-AF65-F5344CB8AC3E}">
        <p14:creationId xmlns:p14="http://schemas.microsoft.com/office/powerpoint/2010/main" val="10526321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https://www.youtube.com/embed/tPxcFm_S1qc?feature=oembed"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simplypsychology.org/loftus-palmer.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implypsychology.org/eyewitness-testimony.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https://www.youtube.com/embed/tPxcFm_S1qc?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implypsychology.org/eyewitness-testimony.html"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hyperlink" Target="https://www.sciencedaily.com/releases/2011/09/110930153048.htm"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4TQETLZZmcM?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528A7-4486-4EC7-AF00-9C9CEF3A7361}"/>
              </a:ext>
            </a:extLst>
          </p:cNvPr>
          <p:cNvSpPr>
            <a:spLocks noGrp="1"/>
          </p:cNvSpPr>
          <p:nvPr>
            <p:ph type="ctrTitle"/>
          </p:nvPr>
        </p:nvSpPr>
        <p:spPr/>
        <p:txBody>
          <a:bodyPr>
            <a:normAutofit fontScale="90000"/>
          </a:bodyPr>
          <a:lstStyle/>
          <a:p>
            <a:r>
              <a:rPr lang="en-AU" dirty="0"/>
              <a:t>Demystifying Psychology</a:t>
            </a:r>
            <a:br>
              <a:rPr lang="en-AU" dirty="0"/>
            </a:br>
            <a:r>
              <a:rPr lang="en-AU" dirty="0"/>
              <a:t>Discussion Group  </a:t>
            </a:r>
            <a:br>
              <a:rPr lang="en-AU" dirty="0"/>
            </a:br>
            <a:endParaRPr lang="en-AU" dirty="0"/>
          </a:p>
        </p:txBody>
      </p:sp>
      <p:sp>
        <p:nvSpPr>
          <p:cNvPr id="3" name="Subtitle 2">
            <a:extLst>
              <a:ext uri="{FF2B5EF4-FFF2-40B4-BE49-F238E27FC236}">
                <a16:creationId xmlns:a16="http://schemas.microsoft.com/office/drawing/2014/main" id="{6463B872-C94F-4DC5-8B67-533B16D99520}"/>
              </a:ext>
            </a:extLst>
          </p:cNvPr>
          <p:cNvSpPr>
            <a:spLocks noGrp="1"/>
          </p:cNvSpPr>
          <p:nvPr>
            <p:ph type="subTitle" idx="1"/>
          </p:nvPr>
        </p:nvSpPr>
        <p:spPr/>
        <p:txBody>
          <a:bodyPr>
            <a:normAutofit lnSpcReduction="10000"/>
          </a:bodyPr>
          <a:lstStyle/>
          <a:p>
            <a:endParaRPr lang="en-AU" sz="5400" dirty="0">
              <a:latin typeface="+mj-lt"/>
              <a:ea typeface="+mj-ea"/>
              <a:cs typeface="+mj-cs"/>
            </a:endParaRPr>
          </a:p>
          <a:p>
            <a:r>
              <a:rPr lang="en-AU" sz="5400" dirty="0">
                <a:latin typeface="+mj-lt"/>
                <a:ea typeface="+mj-ea"/>
                <a:cs typeface="+mj-cs"/>
              </a:rPr>
              <a:t>The Forensic Interview </a:t>
            </a:r>
          </a:p>
        </p:txBody>
      </p:sp>
    </p:spTree>
    <p:extLst>
      <p:ext uri="{BB962C8B-B14F-4D97-AF65-F5344CB8AC3E}">
        <p14:creationId xmlns:p14="http://schemas.microsoft.com/office/powerpoint/2010/main" val="2411888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Online Media 1" title="Funny Monkeys Stealing Things Compilation July 2014">
            <a:hlinkClick r:id="" action="ppaction://media"/>
            <a:extLst>
              <a:ext uri="{FF2B5EF4-FFF2-40B4-BE49-F238E27FC236}">
                <a16:creationId xmlns:a16="http://schemas.microsoft.com/office/drawing/2014/main" id="{61C53298-3731-4778-A4E9-3B48686A455D}"/>
              </a:ext>
            </a:extLst>
          </p:cNvPr>
          <p:cNvPicPr>
            <a:picLocks noRot="1" noChangeAspect="1"/>
          </p:cNvPicPr>
          <p:nvPr>
            <a:videoFile r:link="rId1"/>
          </p:nvPr>
        </p:nvPicPr>
        <p:blipFill>
          <a:blip r:embed="rId3"/>
          <a:stretch>
            <a:fillRect/>
          </a:stretch>
        </p:blipFill>
        <p:spPr>
          <a:xfrm>
            <a:off x="1613571" y="891540"/>
            <a:ext cx="9015306" cy="5071110"/>
          </a:xfrm>
          <a:prstGeom prst="rect">
            <a:avLst/>
          </a:prstGeom>
        </p:spPr>
      </p:pic>
    </p:spTree>
    <p:extLst>
      <p:ext uri="{BB962C8B-B14F-4D97-AF65-F5344CB8AC3E}">
        <p14:creationId xmlns:p14="http://schemas.microsoft.com/office/powerpoint/2010/main" val="255001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2D886F1-CB4A-4FC1-AAA7-9402B0D0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62B7B97-C3EE-4AEE-A61F-AFA873FE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013557" y="0"/>
            <a:ext cx="1017844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AD6B38-752A-4E4C-B792-D53B451DC149}"/>
              </a:ext>
            </a:extLst>
          </p:cNvPr>
          <p:cNvSpPr>
            <a:spLocks noGrp="1"/>
          </p:cNvSpPr>
          <p:nvPr>
            <p:ph type="title"/>
          </p:nvPr>
        </p:nvSpPr>
        <p:spPr>
          <a:xfrm>
            <a:off x="623787" y="1635358"/>
            <a:ext cx="2752344" cy="2706624"/>
          </a:xfrm>
          <a:prstGeom prst="ellipse">
            <a:avLst/>
          </a:prstGeom>
          <a:solidFill>
            <a:schemeClr val="bg1"/>
          </a:solidFill>
          <a:ln w="174625" cmpd="thinThick">
            <a:solidFill>
              <a:schemeClr val="bg1"/>
            </a:solidFill>
          </a:ln>
        </p:spPr>
        <p:txBody>
          <a:bodyPr>
            <a:normAutofit/>
          </a:bodyPr>
          <a:lstStyle/>
          <a:p>
            <a:pPr algn="ctr"/>
            <a:r>
              <a:rPr lang="en-AU" sz="2600"/>
              <a:t>Psychology of eyewitness testimony</a:t>
            </a:r>
          </a:p>
        </p:txBody>
      </p:sp>
      <p:sp>
        <p:nvSpPr>
          <p:cNvPr id="3" name="Content Placeholder 2">
            <a:extLst>
              <a:ext uri="{FF2B5EF4-FFF2-40B4-BE49-F238E27FC236}">
                <a16:creationId xmlns:a16="http://schemas.microsoft.com/office/drawing/2014/main" id="{790386C4-704A-48B6-BA66-7EFACC3C315A}"/>
              </a:ext>
            </a:extLst>
          </p:cNvPr>
          <p:cNvSpPr>
            <a:spLocks noGrp="1"/>
          </p:cNvSpPr>
          <p:nvPr>
            <p:ph idx="1"/>
          </p:nvPr>
        </p:nvSpPr>
        <p:spPr>
          <a:xfrm>
            <a:off x="4256689" y="1088137"/>
            <a:ext cx="7521653" cy="5225577"/>
          </a:xfrm>
        </p:spPr>
        <p:txBody>
          <a:bodyPr anchor="ctr">
            <a:normAutofit/>
          </a:bodyPr>
          <a:lstStyle/>
          <a:p>
            <a:r>
              <a:rPr lang="en-AU" sz="2000" b="1" dirty="0">
                <a:solidFill>
                  <a:schemeClr val="bg1"/>
                </a:solidFill>
              </a:rPr>
              <a:t>Eyewitness testimony</a:t>
            </a:r>
            <a:r>
              <a:rPr lang="en-AU" sz="2000" dirty="0">
                <a:solidFill>
                  <a:schemeClr val="bg1"/>
                </a:solidFill>
              </a:rPr>
              <a:t> is a legal term. It refers to an </a:t>
            </a:r>
            <a:r>
              <a:rPr lang="en-AU" sz="2000" b="1" dirty="0">
                <a:solidFill>
                  <a:schemeClr val="bg1"/>
                </a:solidFill>
              </a:rPr>
              <a:t>account</a:t>
            </a:r>
            <a:r>
              <a:rPr lang="en-AU" sz="2000" dirty="0">
                <a:solidFill>
                  <a:schemeClr val="bg1"/>
                </a:solidFill>
              </a:rPr>
              <a:t> given by people of an event they have witnessed. ... </a:t>
            </a:r>
            <a:r>
              <a:rPr lang="en-AU" sz="2000" b="1" dirty="0">
                <a:solidFill>
                  <a:schemeClr val="bg1"/>
                </a:solidFill>
              </a:rPr>
              <a:t>Eyewitness testimony</a:t>
            </a:r>
            <a:r>
              <a:rPr lang="en-AU" sz="2000" dirty="0">
                <a:solidFill>
                  <a:schemeClr val="bg1"/>
                </a:solidFill>
              </a:rPr>
              <a:t> is an important area of research in cognitive </a:t>
            </a:r>
            <a:r>
              <a:rPr lang="en-AU" sz="2000" b="1" dirty="0">
                <a:solidFill>
                  <a:schemeClr val="bg1"/>
                </a:solidFill>
              </a:rPr>
              <a:t>psychology</a:t>
            </a:r>
            <a:r>
              <a:rPr lang="en-AU" sz="2000" dirty="0">
                <a:solidFill>
                  <a:schemeClr val="bg1"/>
                </a:solidFill>
              </a:rPr>
              <a:t> and human memory.</a:t>
            </a:r>
          </a:p>
          <a:p>
            <a:endParaRPr lang="en-AU" sz="2000" dirty="0">
              <a:solidFill>
                <a:schemeClr val="bg1"/>
              </a:solidFill>
            </a:endParaRPr>
          </a:p>
          <a:p>
            <a:r>
              <a:rPr lang="en-AU" sz="2000" dirty="0">
                <a:solidFill>
                  <a:schemeClr val="bg1"/>
                </a:solidFill>
              </a:rPr>
              <a:t>Can be affected by many factors:</a:t>
            </a:r>
          </a:p>
          <a:p>
            <a:r>
              <a:rPr lang="en-AU" sz="2000" dirty="0">
                <a:solidFill>
                  <a:schemeClr val="bg1"/>
                </a:solidFill>
              </a:rPr>
              <a:t>Anxiety and stress</a:t>
            </a:r>
          </a:p>
          <a:p>
            <a:r>
              <a:rPr lang="en-AU" sz="2000" dirty="0">
                <a:solidFill>
                  <a:schemeClr val="bg1"/>
                </a:solidFill>
              </a:rPr>
              <a:t>Reconstructive  memory</a:t>
            </a:r>
          </a:p>
          <a:p>
            <a:r>
              <a:rPr lang="en-AU" sz="2000" dirty="0">
                <a:solidFill>
                  <a:schemeClr val="bg1"/>
                </a:solidFill>
              </a:rPr>
              <a:t>Weapon focus</a:t>
            </a:r>
          </a:p>
          <a:p>
            <a:r>
              <a:rPr lang="en-AU" sz="2000" dirty="0">
                <a:solidFill>
                  <a:schemeClr val="bg1"/>
                </a:solidFill>
              </a:rPr>
              <a:t>Leading Questions (Loftus and Palmer 1974)</a:t>
            </a:r>
          </a:p>
          <a:p>
            <a:r>
              <a:rPr lang="en-AU" sz="2000" dirty="0">
                <a:solidFill>
                  <a:schemeClr val="bg1"/>
                </a:solidFill>
                <a:hlinkClick r:id="rId2"/>
              </a:rPr>
              <a:t>https://www.simplypsychology.org/loftus-palmer.html</a:t>
            </a:r>
            <a:endParaRPr lang="en-AU" sz="2000" dirty="0">
              <a:solidFill>
                <a:schemeClr val="bg1"/>
              </a:solidFill>
            </a:endParaRPr>
          </a:p>
        </p:txBody>
      </p:sp>
    </p:spTree>
    <p:extLst>
      <p:ext uri="{BB962C8B-B14F-4D97-AF65-F5344CB8AC3E}">
        <p14:creationId xmlns:p14="http://schemas.microsoft.com/office/powerpoint/2010/main" val="68331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871CAE-8495-4405-9E30-D30BE6B20ED1}"/>
              </a:ext>
            </a:extLst>
          </p:cNvPr>
          <p:cNvSpPr/>
          <p:nvPr/>
        </p:nvSpPr>
        <p:spPr>
          <a:xfrm>
            <a:off x="1588169" y="577517"/>
            <a:ext cx="8518358" cy="5047536"/>
          </a:xfrm>
          <a:prstGeom prst="rect">
            <a:avLst/>
          </a:prstGeom>
        </p:spPr>
        <p:txBody>
          <a:bodyPr wrap="square">
            <a:spAutoFit/>
          </a:bodyPr>
          <a:lstStyle/>
          <a:p>
            <a:pPr algn="just"/>
            <a:r>
              <a:rPr lang="en-AU" sz="2600" dirty="0"/>
              <a:t>Reconstructive memory is a theory of memory recall, in which the act of remembering is influenced by various other cognitive processes including perception, imagination, semantic memory and beliefs, amongst others. People view their memories as being a coherent and truthful account of episodic memory and believe that their perspective is free from error during recall. However the reconstructive process of memory recall is subject to distortion by other intervening cognitive functions such as individual perceptions, social influences, and world knowledge, all of which can lead to errors during reconstruction.</a:t>
            </a:r>
          </a:p>
          <a:p>
            <a:endParaRPr lang="en-AU" dirty="0">
              <a:solidFill>
                <a:srgbClr val="262626"/>
              </a:solidFill>
              <a:latin typeface="-apple-system"/>
            </a:endParaRPr>
          </a:p>
          <a:p>
            <a:r>
              <a:rPr lang="en-AU" dirty="0">
                <a:hlinkClick r:id="rId2"/>
              </a:rPr>
              <a:t>https://www.simplypsychology.org/eyewitness-testimony.html</a:t>
            </a:r>
            <a:endParaRPr lang="en-AU" dirty="0"/>
          </a:p>
        </p:txBody>
      </p:sp>
    </p:spTree>
    <p:extLst>
      <p:ext uri="{BB962C8B-B14F-4D97-AF65-F5344CB8AC3E}">
        <p14:creationId xmlns:p14="http://schemas.microsoft.com/office/powerpoint/2010/main" val="88556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0B761509-3B9A-49A6-A84B-C3D868116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7" name="Freeform: Shape 76">
            <a:extLst>
              <a:ext uri="{FF2B5EF4-FFF2-40B4-BE49-F238E27FC236}">
                <a16:creationId xmlns:a16="http://schemas.microsoft.com/office/drawing/2014/main" id="{91DE43FD-EB47-414A-B0AB-169B0FFFA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272922" cy="6858000"/>
          </a:xfrm>
          <a:custGeom>
            <a:avLst/>
            <a:gdLst>
              <a:gd name="connsiteX0" fmla="*/ 0 w 9272922"/>
              <a:gd name="connsiteY0" fmla="*/ 0 h 6858000"/>
              <a:gd name="connsiteX1" fmla="*/ 1733417 w 9272922"/>
              <a:gd name="connsiteY1" fmla="*/ 0 h 6858000"/>
              <a:gd name="connsiteX2" fmla="*/ 3307976 w 9272922"/>
              <a:gd name="connsiteY2" fmla="*/ 0 h 6858000"/>
              <a:gd name="connsiteX3" fmla="*/ 8126249 w 9272922"/>
              <a:gd name="connsiteY3" fmla="*/ 0 h 6858000"/>
              <a:gd name="connsiteX4" fmla="*/ 8138896 w 9272922"/>
              <a:gd name="connsiteY4" fmla="*/ 31774 h 6858000"/>
              <a:gd name="connsiteX5" fmla="*/ 9193904 w 9272922"/>
              <a:gd name="connsiteY5" fmla="*/ 2682457 h 6858000"/>
              <a:gd name="connsiteX6" fmla="*/ 9193904 w 9272922"/>
              <a:gd name="connsiteY6" fmla="*/ 3752208 h 6858000"/>
              <a:gd name="connsiteX7" fmla="*/ 8036400 w 9272922"/>
              <a:gd name="connsiteY7" fmla="*/ 6660411 h 6858000"/>
              <a:gd name="connsiteX8" fmla="*/ 7957938 w 9272922"/>
              <a:gd name="connsiteY8" fmla="*/ 6857542 h 6858000"/>
              <a:gd name="connsiteX9" fmla="*/ 3307976 w 9272922"/>
              <a:gd name="connsiteY9" fmla="*/ 6857542 h 6858000"/>
              <a:gd name="connsiteX10" fmla="*/ 3307976 w 9272922"/>
              <a:gd name="connsiteY10" fmla="*/ 6858000 h 6858000"/>
              <a:gd name="connsiteX11" fmla="*/ 0 w 9272922"/>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72922" h="6858000">
                <a:moveTo>
                  <a:pt x="0" y="0"/>
                </a:moveTo>
                <a:lnTo>
                  <a:pt x="1733417" y="0"/>
                </a:lnTo>
                <a:lnTo>
                  <a:pt x="3307976" y="0"/>
                </a:lnTo>
                <a:lnTo>
                  <a:pt x="8126249" y="0"/>
                </a:lnTo>
                <a:lnTo>
                  <a:pt x="8138896" y="31774"/>
                </a:lnTo>
                <a:cubicBezTo>
                  <a:pt x="9193904" y="2682457"/>
                  <a:pt x="9193904" y="2682457"/>
                  <a:pt x="9193904" y="2682457"/>
                </a:cubicBezTo>
                <a:cubicBezTo>
                  <a:pt x="9299262" y="2988100"/>
                  <a:pt x="9299262" y="3446565"/>
                  <a:pt x="9193904" y="3752208"/>
                </a:cubicBezTo>
                <a:cubicBezTo>
                  <a:pt x="8709916" y="4968215"/>
                  <a:pt x="8331802" y="5918220"/>
                  <a:pt x="8036400" y="6660411"/>
                </a:cubicBezTo>
                <a:lnTo>
                  <a:pt x="7957938" y="6857542"/>
                </a:lnTo>
                <a:lnTo>
                  <a:pt x="3307976" y="6857542"/>
                </a:lnTo>
                <a:lnTo>
                  <a:pt x="3307976"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4" name="Picture 6" descr="Memory - Theory of Knowledge | Pearltrees">
            <a:extLst>
              <a:ext uri="{FF2B5EF4-FFF2-40B4-BE49-F238E27FC236}">
                <a16:creationId xmlns:a16="http://schemas.microsoft.com/office/drawing/2014/main" id="{F74B050B-814C-4660-ACA3-DC6FA051146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33396" y="643466"/>
            <a:ext cx="7054690" cy="5566833"/>
          </a:xfrm>
          <a:prstGeom prst="rect">
            <a:avLst/>
          </a:prstGeom>
          <a:noFill/>
          <a:extLst>
            <a:ext uri="{909E8E84-426E-40DD-AFC4-6F175D3DCCD1}">
              <a14:hiddenFill xmlns:a14="http://schemas.microsoft.com/office/drawing/2010/main">
                <a:solidFill>
                  <a:srgbClr val="FFFFFF"/>
                </a:solidFill>
              </a14:hiddenFill>
            </a:ext>
          </a:extLst>
        </p:spPr>
      </p:pic>
      <p:grpSp>
        <p:nvGrpSpPr>
          <p:cNvPr id="79" name="Group 78">
            <a:extLst>
              <a:ext uri="{FF2B5EF4-FFF2-40B4-BE49-F238E27FC236}">
                <a16:creationId xmlns:a16="http://schemas.microsoft.com/office/drawing/2014/main" id="{58495BCC-CE77-4CC2-952E-846F41119F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160561" y="1075188"/>
            <a:ext cx="1562267" cy="1172973"/>
            <a:chOff x="9160561" y="1075188"/>
            <a:chExt cx="1562267" cy="1172973"/>
          </a:xfrm>
        </p:grpSpPr>
        <p:sp>
          <p:nvSpPr>
            <p:cNvPr id="80" name="Freeform 5">
              <a:extLst>
                <a:ext uri="{FF2B5EF4-FFF2-40B4-BE49-F238E27FC236}">
                  <a16:creationId xmlns:a16="http://schemas.microsoft.com/office/drawing/2014/main" id="{1B42538B-E30F-4967-A6C1-8EBA775F4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60561" y="1423846"/>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81" name="Freeform 5">
              <a:extLst>
                <a:ext uri="{FF2B5EF4-FFF2-40B4-BE49-F238E27FC236}">
                  <a16:creationId xmlns:a16="http://schemas.microsoft.com/office/drawing/2014/main" id="{9A6BD9AC-4DE7-4B20-8547-4E3B375C21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60661" y="1075188"/>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AutoShape 2" descr="Yerkes Dodson Curve">
            <a:extLst>
              <a:ext uri="{FF2B5EF4-FFF2-40B4-BE49-F238E27FC236}">
                <a16:creationId xmlns:a16="http://schemas.microsoft.com/office/drawing/2014/main" id="{F601A964-D0D5-4446-8F1D-DC0F9F759425}"/>
              </a:ext>
            </a:extLst>
          </p:cNvPr>
          <p:cNvSpPr>
            <a:spLocks noChangeAspect="1" noChangeArrowheads="1"/>
          </p:cNvSpPr>
          <p:nvPr/>
        </p:nvSpPr>
        <p:spPr bwMode="auto">
          <a:xfrm>
            <a:off x="2502567" y="-164433"/>
            <a:ext cx="6833937" cy="683393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51518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Online Media 1" title="Funny Monkeys Stealing Things Compilation July 2014">
            <a:hlinkClick r:id="" action="ppaction://media"/>
            <a:extLst>
              <a:ext uri="{FF2B5EF4-FFF2-40B4-BE49-F238E27FC236}">
                <a16:creationId xmlns:a16="http://schemas.microsoft.com/office/drawing/2014/main" id="{DFC1B0D4-E5C1-4873-A23F-0A054F145664}"/>
              </a:ext>
            </a:extLst>
          </p:cNvPr>
          <p:cNvPicPr>
            <a:picLocks noRot="1" noChangeAspect="1"/>
          </p:cNvPicPr>
          <p:nvPr>
            <a:videoFile r:link="rId1"/>
          </p:nvPr>
        </p:nvPicPr>
        <p:blipFill>
          <a:blip r:embed="rId3"/>
          <a:stretch>
            <a:fillRect/>
          </a:stretch>
        </p:blipFill>
        <p:spPr>
          <a:xfrm>
            <a:off x="1613571" y="891540"/>
            <a:ext cx="9015306" cy="5071110"/>
          </a:xfrm>
          <a:prstGeom prst="rect">
            <a:avLst/>
          </a:prstGeom>
        </p:spPr>
      </p:pic>
    </p:spTree>
    <p:extLst>
      <p:ext uri="{BB962C8B-B14F-4D97-AF65-F5344CB8AC3E}">
        <p14:creationId xmlns:p14="http://schemas.microsoft.com/office/powerpoint/2010/main" val="428560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A5DC13-E354-4BFE-9F6F-3DC9790389F1}"/>
              </a:ext>
            </a:extLst>
          </p:cNvPr>
          <p:cNvSpPr>
            <a:spLocks noChangeArrowheads="1"/>
          </p:cNvSpPr>
          <p:nvPr/>
        </p:nvSpPr>
        <p:spPr bwMode="auto">
          <a:xfrm>
            <a:off x="807523" y="1443842"/>
            <a:ext cx="1068779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6000" dirty="0">
                <a:solidFill>
                  <a:srgbClr val="00B050"/>
                </a:solidFill>
              </a:rPr>
              <a:t>HOWEVER</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6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600" dirty="0"/>
              <a:t>The Yuille and Cutshall study illustrates two important points: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600" dirty="0"/>
              <a:t>1. There are cases of real-life recall where memory for an anxious / stressful event is accurate, even some months later.</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600" dirty="0"/>
              <a:t>2. Misleading questions need not have the same effect as has been found in laboratory studies (e.g. Loftus &amp; Palmer).</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612F4B26-F078-452A-80E0-01CC8780DFBE}"/>
              </a:ext>
            </a:extLst>
          </p:cNvPr>
          <p:cNvSpPr/>
          <p:nvPr/>
        </p:nvSpPr>
        <p:spPr>
          <a:xfrm>
            <a:off x="3067190" y="4976882"/>
            <a:ext cx="6057620" cy="369332"/>
          </a:xfrm>
          <a:prstGeom prst="rect">
            <a:avLst/>
          </a:prstGeom>
        </p:spPr>
        <p:txBody>
          <a:bodyPr wrap="none">
            <a:spAutoFit/>
          </a:bodyPr>
          <a:lstStyle/>
          <a:p>
            <a:r>
              <a:rPr lang="en-AU" dirty="0">
                <a:hlinkClick r:id="rId3"/>
              </a:rPr>
              <a:t>https://www.simplypsychology.org/eyewitness-testimony.html</a:t>
            </a:r>
            <a:endParaRPr lang="en-AU" dirty="0"/>
          </a:p>
        </p:txBody>
      </p:sp>
    </p:spTree>
    <p:extLst>
      <p:ext uri="{BB962C8B-B14F-4D97-AF65-F5344CB8AC3E}">
        <p14:creationId xmlns:p14="http://schemas.microsoft.com/office/powerpoint/2010/main" val="111030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108C59F-DED4-41DA-AADF-9D778680E21E}"/>
              </a:ext>
            </a:extLst>
          </p:cNvPr>
          <p:cNvSpPr>
            <a:spLocks noGrp="1"/>
          </p:cNvSpPr>
          <p:nvPr>
            <p:ph type="title"/>
          </p:nvPr>
        </p:nvSpPr>
        <p:spPr>
          <a:xfrm>
            <a:off x="838200" y="1412488"/>
            <a:ext cx="2899189" cy="4363844"/>
          </a:xfrm>
        </p:spPr>
        <p:txBody>
          <a:bodyPr anchor="t">
            <a:normAutofit/>
          </a:bodyPr>
          <a:lstStyle/>
          <a:p>
            <a:br>
              <a:rPr lang="en-AU" sz="4000" dirty="0">
                <a:solidFill>
                  <a:srgbClr val="FFFFFF"/>
                </a:solidFill>
              </a:rPr>
            </a:br>
            <a:r>
              <a:rPr lang="en-AU" sz="4000" dirty="0">
                <a:solidFill>
                  <a:srgbClr val="FFFFFF"/>
                </a:solidFill>
              </a:rPr>
              <a:t>Human cognition and the mistakes brains can make</a:t>
            </a:r>
          </a:p>
        </p:txBody>
      </p:sp>
      <p:sp>
        <p:nvSpPr>
          <p:cNvPr id="3" name="Content Placeholder 2">
            <a:extLst>
              <a:ext uri="{FF2B5EF4-FFF2-40B4-BE49-F238E27FC236}">
                <a16:creationId xmlns:a16="http://schemas.microsoft.com/office/drawing/2014/main" id="{40D98A51-ADF4-47B0-9866-196424166402}"/>
              </a:ext>
            </a:extLst>
          </p:cNvPr>
          <p:cNvSpPr>
            <a:spLocks noGrp="1"/>
          </p:cNvSpPr>
          <p:nvPr>
            <p:ph sz="half" idx="1"/>
          </p:nvPr>
        </p:nvSpPr>
        <p:spPr>
          <a:xfrm>
            <a:off x="4380855" y="2786743"/>
            <a:ext cx="3427283" cy="1338943"/>
          </a:xfrm>
        </p:spPr>
        <p:txBody>
          <a:bodyPr>
            <a:normAutofit/>
          </a:bodyPr>
          <a:lstStyle/>
          <a:p>
            <a:r>
              <a:rPr lang="en-AU" sz="2000" dirty="0">
                <a:hlinkClick r:id="rId2"/>
              </a:rPr>
              <a:t>https://www.sciencedaily.com/releases/2011/09/110930153048.htm</a:t>
            </a:r>
            <a:endParaRPr lang="en-AU" sz="2000" dirty="0"/>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2AFA6782-E264-4E4D-A30C-638573DEB332}"/>
              </a:ext>
            </a:extLst>
          </p:cNvPr>
          <p:cNvSpPr>
            <a:spLocks noGrp="1"/>
          </p:cNvSpPr>
          <p:nvPr>
            <p:ph sz="half" idx="2"/>
          </p:nvPr>
        </p:nvSpPr>
        <p:spPr>
          <a:xfrm>
            <a:off x="8207831" y="2786743"/>
            <a:ext cx="3907534" cy="2407867"/>
          </a:xfrm>
        </p:spPr>
        <p:txBody>
          <a:bodyPr>
            <a:noAutofit/>
          </a:bodyPr>
          <a:lstStyle/>
          <a:p>
            <a:r>
              <a:rPr lang="en-AU" sz="3200" dirty="0"/>
              <a:t>Why Eye Witnesses get it wrong – Scott Fraser Forensic Psychologist</a:t>
            </a:r>
          </a:p>
        </p:txBody>
      </p:sp>
    </p:spTree>
    <p:extLst>
      <p:ext uri="{BB962C8B-B14F-4D97-AF65-F5344CB8AC3E}">
        <p14:creationId xmlns:p14="http://schemas.microsoft.com/office/powerpoint/2010/main" val="1333878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6">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Online Media 1" title="Why eyewitnesses get it wrong - Scott Fraser">
            <a:hlinkClick r:id="" action="ppaction://media"/>
            <a:extLst>
              <a:ext uri="{FF2B5EF4-FFF2-40B4-BE49-F238E27FC236}">
                <a16:creationId xmlns:a16="http://schemas.microsoft.com/office/drawing/2014/main" id="{298F64CB-F46D-497E-A7A0-F2D370B100FD}"/>
              </a:ext>
            </a:extLst>
          </p:cNvPr>
          <p:cNvPicPr>
            <a:picLocks noRot="1" noChangeAspect="1"/>
          </p:cNvPicPr>
          <p:nvPr>
            <a:videoFile r:link="rId1"/>
          </p:nvPr>
        </p:nvPicPr>
        <p:blipFill>
          <a:blip r:embed="rId3"/>
          <a:stretch>
            <a:fillRect/>
          </a:stretch>
        </p:blipFill>
        <p:spPr>
          <a:xfrm>
            <a:off x="1613571" y="891540"/>
            <a:ext cx="9015306" cy="5071110"/>
          </a:xfrm>
          <a:prstGeom prst="rect">
            <a:avLst/>
          </a:prstGeom>
        </p:spPr>
      </p:pic>
    </p:spTree>
    <p:extLst>
      <p:ext uri="{BB962C8B-B14F-4D97-AF65-F5344CB8AC3E}">
        <p14:creationId xmlns:p14="http://schemas.microsoft.com/office/powerpoint/2010/main" val="41885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2</TotalTime>
  <Words>300</Words>
  <Application>Microsoft Office PowerPoint</Application>
  <PresentationFormat>Widescreen</PresentationFormat>
  <Paragraphs>25</Paragraphs>
  <Slides>9</Slides>
  <Notes>0</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-apple-system</vt:lpstr>
      <vt:lpstr>Arial</vt:lpstr>
      <vt:lpstr>Calibri</vt:lpstr>
      <vt:lpstr>Calibri Light</vt:lpstr>
      <vt:lpstr>Office Theme</vt:lpstr>
      <vt:lpstr>Demystifying Psychology Discussion Group   </vt:lpstr>
      <vt:lpstr>PowerPoint Presentation</vt:lpstr>
      <vt:lpstr>Psychology of eyewitness testimony</vt:lpstr>
      <vt:lpstr>PowerPoint Presentation</vt:lpstr>
      <vt:lpstr>PowerPoint Presentation</vt:lpstr>
      <vt:lpstr>PowerPoint Presentation</vt:lpstr>
      <vt:lpstr>PowerPoint Presentation</vt:lpstr>
      <vt:lpstr> Human cognition and the mistakes brains can make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Psychology Discussion Group   </dc:title>
  <dc:creator>Jane Rushworth</dc:creator>
  <cp:lastModifiedBy>Jane Rushworth</cp:lastModifiedBy>
  <cp:revision>1</cp:revision>
  <dcterms:created xsi:type="dcterms:W3CDTF">2020-06-02T23:40:26Z</dcterms:created>
  <dcterms:modified xsi:type="dcterms:W3CDTF">2020-06-02T23:42:31Z</dcterms:modified>
</cp:coreProperties>
</file>