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57"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BCD8E-A630-4468-835B-983AF86E98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998D732-EFB5-4990-91DF-FA58AE3A51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9CE8CBD9-3F64-45F4-85CA-AF720E8F9849}"/>
              </a:ext>
            </a:extLst>
          </p:cNvPr>
          <p:cNvSpPr>
            <a:spLocks noGrp="1"/>
          </p:cNvSpPr>
          <p:nvPr>
            <p:ph type="dt" sz="half" idx="10"/>
          </p:nvPr>
        </p:nvSpPr>
        <p:spPr/>
        <p:txBody>
          <a:bodyPr/>
          <a:lstStyle/>
          <a:p>
            <a:fld id="{08F1974F-E68B-406E-A1D0-686BF49850AB}" type="datetimeFigureOut">
              <a:rPr lang="en-AU" smtClean="0"/>
              <a:t>3/06/2020</a:t>
            </a:fld>
            <a:endParaRPr lang="en-AU"/>
          </a:p>
        </p:txBody>
      </p:sp>
      <p:sp>
        <p:nvSpPr>
          <p:cNvPr id="5" name="Footer Placeholder 4">
            <a:extLst>
              <a:ext uri="{FF2B5EF4-FFF2-40B4-BE49-F238E27FC236}">
                <a16:creationId xmlns:a16="http://schemas.microsoft.com/office/drawing/2014/main" id="{80F655F3-DA07-467B-A743-29C302EAA36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D55BB80-A99B-4FB9-BB4B-8CCB0FF951B2}"/>
              </a:ext>
            </a:extLst>
          </p:cNvPr>
          <p:cNvSpPr>
            <a:spLocks noGrp="1"/>
          </p:cNvSpPr>
          <p:nvPr>
            <p:ph type="sldNum" sz="quarter" idx="12"/>
          </p:nvPr>
        </p:nvSpPr>
        <p:spPr/>
        <p:txBody>
          <a:bodyPr/>
          <a:lstStyle/>
          <a:p>
            <a:fld id="{6F43D926-9B79-44EB-BA3F-6A427917A651}" type="slidenum">
              <a:rPr lang="en-AU" smtClean="0"/>
              <a:t>‹#›</a:t>
            </a:fld>
            <a:endParaRPr lang="en-AU"/>
          </a:p>
        </p:txBody>
      </p:sp>
    </p:spTree>
    <p:extLst>
      <p:ext uri="{BB962C8B-B14F-4D97-AF65-F5344CB8AC3E}">
        <p14:creationId xmlns:p14="http://schemas.microsoft.com/office/powerpoint/2010/main" val="2194627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5AFF7-5C2E-4C5D-9A26-D8FAB7CBE867}"/>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CF57020-A23C-4748-A55F-8A57DB30ED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42A0D0E-1A7A-4D30-ADD7-1D3DC76C1694}"/>
              </a:ext>
            </a:extLst>
          </p:cNvPr>
          <p:cNvSpPr>
            <a:spLocks noGrp="1"/>
          </p:cNvSpPr>
          <p:nvPr>
            <p:ph type="dt" sz="half" idx="10"/>
          </p:nvPr>
        </p:nvSpPr>
        <p:spPr/>
        <p:txBody>
          <a:bodyPr/>
          <a:lstStyle/>
          <a:p>
            <a:fld id="{08F1974F-E68B-406E-A1D0-686BF49850AB}" type="datetimeFigureOut">
              <a:rPr lang="en-AU" smtClean="0"/>
              <a:t>3/06/2020</a:t>
            </a:fld>
            <a:endParaRPr lang="en-AU"/>
          </a:p>
        </p:txBody>
      </p:sp>
      <p:sp>
        <p:nvSpPr>
          <p:cNvPr id="5" name="Footer Placeholder 4">
            <a:extLst>
              <a:ext uri="{FF2B5EF4-FFF2-40B4-BE49-F238E27FC236}">
                <a16:creationId xmlns:a16="http://schemas.microsoft.com/office/drawing/2014/main" id="{7909AC14-EC81-47BC-B69A-E877E5700F8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C48EE9A-1A3C-47F2-8DAA-3EA7CCD3C4C2}"/>
              </a:ext>
            </a:extLst>
          </p:cNvPr>
          <p:cNvSpPr>
            <a:spLocks noGrp="1"/>
          </p:cNvSpPr>
          <p:nvPr>
            <p:ph type="sldNum" sz="quarter" idx="12"/>
          </p:nvPr>
        </p:nvSpPr>
        <p:spPr/>
        <p:txBody>
          <a:bodyPr/>
          <a:lstStyle/>
          <a:p>
            <a:fld id="{6F43D926-9B79-44EB-BA3F-6A427917A651}" type="slidenum">
              <a:rPr lang="en-AU" smtClean="0"/>
              <a:t>‹#›</a:t>
            </a:fld>
            <a:endParaRPr lang="en-AU"/>
          </a:p>
        </p:txBody>
      </p:sp>
    </p:spTree>
    <p:extLst>
      <p:ext uri="{BB962C8B-B14F-4D97-AF65-F5344CB8AC3E}">
        <p14:creationId xmlns:p14="http://schemas.microsoft.com/office/powerpoint/2010/main" val="1382492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BCFAE4-ECDE-4DE7-9C4A-DA79608EE0B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F947241C-94B6-4A97-8723-1484B1FF06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F04AC26-8C0E-4B6B-B157-A7BF814314B5}"/>
              </a:ext>
            </a:extLst>
          </p:cNvPr>
          <p:cNvSpPr>
            <a:spLocks noGrp="1"/>
          </p:cNvSpPr>
          <p:nvPr>
            <p:ph type="dt" sz="half" idx="10"/>
          </p:nvPr>
        </p:nvSpPr>
        <p:spPr/>
        <p:txBody>
          <a:bodyPr/>
          <a:lstStyle/>
          <a:p>
            <a:fld id="{08F1974F-E68B-406E-A1D0-686BF49850AB}" type="datetimeFigureOut">
              <a:rPr lang="en-AU" smtClean="0"/>
              <a:t>3/06/2020</a:t>
            </a:fld>
            <a:endParaRPr lang="en-AU"/>
          </a:p>
        </p:txBody>
      </p:sp>
      <p:sp>
        <p:nvSpPr>
          <p:cNvPr id="5" name="Footer Placeholder 4">
            <a:extLst>
              <a:ext uri="{FF2B5EF4-FFF2-40B4-BE49-F238E27FC236}">
                <a16:creationId xmlns:a16="http://schemas.microsoft.com/office/drawing/2014/main" id="{914B74B8-D26B-4620-8941-311438AFDF5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67ABA19-CC67-4CA4-BEC3-F85FFE108AD3}"/>
              </a:ext>
            </a:extLst>
          </p:cNvPr>
          <p:cNvSpPr>
            <a:spLocks noGrp="1"/>
          </p:cNvSpPr>
          <p:nvPr>
            <p:ph type="sldNum" sz="quarter" idx="12"/>
          </p:nvPr>
        </p:nvSpPr>
        <p:spPr/>
        <p:txBody>
          <a:bodyPr/>
          <a:lstStyle/>
          <a:p>
            <a:fld id="{6F43D926-9B79-44EB-BA3F-6A427917A651}" type="slidenum">
              <a:rPr lang="en-AU" smtClean="0"/>
              <a:t>‹#›</a:t>
            </a:fld>
            <a:endParaRPr lang="en-AU"/>
          </a:p>
        </p:txBody>
      </p:sp>
    </p:spTree>
    <p:extLst>
      <p:ext uri="{BB962C8B-B14F-4D97-AF65-F5344CB8AC3E}">
        <p14:creationId xmlns:p14="http://schemas.microsoft.com/office/powerpoint/2010/main" val="3960185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32B9D-F890-42A9-96D2-DE8DCB092F3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EE0A4F6-30A5-49D0-82ED-A7CE4A09EA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0B98D53-601F-4D3A-937F-4F23234FA93E}"/>
              </a:ext>
            </a:extLst>
          </p:cNvPr>
          <p:cNvSpPr>
            <a:spLocks noGrp="1"/>
          </p:cNvSpPr>
          <p:nvPr>
            <p:ph type="dt" sz="half" idx="10"/>
          </p:nvPr>
        </p:nvSpPr>
        <p:spPr/>
        <p:txBody>
          <a:bodyPr/>
          <a:lstStyle/>
          <a:p>
            <a:fld id="{08F1974F-E68B-406E-A1D0-686BF49850AB}" type="datetimeFigureOut">
              <a:rPr lang="en-AU" smtClean="0"/>
              <a:t>3/06/2020</a:t>
            </a:fld>
            <a:endParaRPr lang="en-AU"/>
          </a:p>
        </p:txBody>
      </p:sp>
      <p:sp>
        <p:nvSpPr>
          <p:cNvPr id="5" name="Footer Placeholder 4">
            <a:extLst>
              <a:ext uri="{FF2B5EF4-FFF2-40B4-BE49-F238E27FC236}">
                <a16:creationId xmlns:a16="http://schemas.microsoft.com/office/drawing/2014/main" id="{6A4FFB26-2565-428B-8BD2-5488702F062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C249FA5-C5A0-448C-A38F-7FA8C769C6DC}"/>
              </a:ext>
            </a:extLst>
          </p:cNvPr>
          <p:cNvSpPr>
            <a:spLocks noGrp="1"/>
          </p:cNvSpPr>
          <p:nvPr>
            <p:ph type="sldNum" sz="quarter" idx="12"/>
          </p:nvPr>
        </p:nvSpPr>
        <p:spPr/>
        <p:txBody>
          <a:bodyPr/>
          <a:lstStyle/>
          <a:p>
            <a:fld id="{6F43D926-9B79-44EB-BA3F-6A427917A651}" type="slidenum">
              <a:rPr lang="en-AU" smtClean="0"/>
              <a:t>‹#›</a:t>
            </a:fld>
            <a:endParaRPr lang="en-AU"/>
          </a:p>
        </p:txBody>
      </p:sp>
    </p:spTree>
    <p:extLst>
      <p:ext uri="{BB962C8B-B14F-4D97-AF65-F5344CB8AC3E}">
        <p14:creationId xmlns:p14="http://schemas.microsoft.com/office/powerpoint/2010/main" val="2568193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483AF-D2B5-4F70-9736-949D801A42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9C49C68D-71F5-4C69-9504-01C5AD2DAA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E7C485-5BB2-400B-8CCE-41B8C4EB24CA}"/>
              </a:ext>
            </a:extLst>
          </p:cNvPr>
          <p:cNvSpPr>
            <a:spLocks noGrp="1"/>
          </p:cNvSpPr>
          <p:nvPr>
            <p:ph type="dt" sz="half" idx="10"/>
          </p:nvPr>
        </p:nvSpPr>
        <p:spPr/>
        <p:txBody>
          <a:bodyPr/>
          <a:lstStyle/>
          <a:p>
            <a:fld id="{08F1974F-E68B-406E-A1D0-686BF49850AB}" type="datetimeFigureOut">
              <a:rPr lang="en-AU" smtClean="0"/>
              <a:t>3/06/2020</a:t>
            </a:fld>
            <a:endParaRPr lang="en-AU"/>
          </a:p>
        </p:txBody>
      </p:sp>
      <p:sp>
        <p:nvSpPr>
          <p:cNvPr id="5" name="Footer Placeholder 4">
            <a:extLst>
              <a:ext uri="{FF2B5EF4-FFF2-40B4-BE49-F238E27FC236}">
                <a16:creationId xmlns:a16="http://schemas.microsoft.com/office/drawing/2014/main" id="{C5B8F794-8558-408E-B714-B5EEAE1D3BC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7B4313E-7C21-4E94-B446-8FA005A6B8A5}"/>
              </a:ext>
            </a:extLst>
          </p:cNvPr>
          <p:cNvSpPr>
            <a:spLocks noGrp="1"/>
          </p:cNvSpPr>
          <p:nvPr>
            <p:ph type="sldNum" sz="quarter" idx="12"/>
          </p:nvPr>
        </p:nvSpPr>
        <p:spPr/>
        <p:txBody>
          <a:bodyPr/>
          <a:lstStyle/>
          <a:p>
            <a:fld id="{6F43D926-9B79-44EB-BA3F-6A427917A651}" type="slidenum">
              <a:rPr lang="en-AU" smtClean="0"/>
              <a:t>‹#›</a:t>
            </a:fld>
            <a:endParaRPr lang="en-AU"/>
          </a:p>
        </p:txBody>
      </p:sp>
    </p:spTree>
    <p:extLst>
      <p:ext uri="{BB962C8B-B14F-4D97-AF65-F5344CB8AC3E}">
        <p14:creationId xmlns:p14="http://schemas.microsoft.com/office/powerpoint/2010/main" val="3212003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35CB9-CFC8-4959-B2F7-5DB753151CA4}"/>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248C8349-2BBA-4012-87DA-2CC37FEABF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FA0A1E60-F233-411D-9808-5D927B5C3F7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4A1A420A-F352-4A71-981A-7241E0D22BAA}"/>
              </a:ext>
            </a:extLst>
          </p:cNvPr>
          <p:cNvSpPr>
            <a:spLocks noGrp="1"/>
          </p:cNvSpPr>
          <p:nvPr>
            <p:ph type="dt" sz="half" idx="10"/>
          </p:nvPr>
        </p:nvSpPr>
        <p:spPr/>
        <p:txBody>
          <a:bodyPr/>
          <a:lstStyle/>
          <a:p>
            <a:fld id="{08F1974F-E68B-406E-A1D0-686BF49850AB}" type="datetimeFigureOut">
              <a:rPr lang="en-AU" smtClean="0"/>
              <a:t>3/06/2020</a:t>
            </a:fld>
            <a:endParaRPr lang="en-AU"/>
          </a:p>
        </p:txBody>
      </p:sp>
      <p:sp>
        <p:nvSpPr>
          <p:cNvPr id="6" name="Footer Placeholder 5">
            <a:extLst>
              <a:ext uri="{FF2B5EF4-FFF2-40B4-BE49-F238E27FC236}">
                <a16:creationId xmlns:a16="http://schemas.microsoft.com/office/drawing/2014/main" id="{115E8487-5CE0-422F-BC06-5246BB6723C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9DA159B-0AA8-4D2D-9ABF-49B7BA1725ED}"/>
              </a:ext>
            </a:extLst>
          </p:cNvPr>
          <p:cNvSpPr>
            <a:spLocks noGrp="1"/>
          </p:cNvSpPr>
          <p:nvPr>
            <p:ph type="sldNum" sz="quarter" idx="12"/>
          </p:nvPr>
        </p:nvSpPr>
        <p:spPr/>
        <p:txBody>
          <a:bodyPr/>
          <a:lstStyle/>
          <a:p>
            <a:fld id="{6F43D926-9B79-44EB-BA3F-6A427917A651}" type="slidenum">
              <a:rPr lang="en-AU" smtClean="0"/>
              <a:t>‹#›</a:t>
            </a:fld>
            <a:endParaRPr lang="en-AU"/>
          </a:p>
        </p:txBody>
      </p:sp>
    </p:spTree>
    <p:extLst>
      <p:ext uri="{BB962C8B-B14F-4D97-AF65-F5344CB8AC3E}">
        <p14:creationId xmlns:p14="http://schemas.microsoft.com/office/powerpoint/2010/main" val="2642166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5663D-89AD-4560-B561-8FF4BB2D57AE}"/>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FE3771F8-9784-483D-BC26-BB8AA15E7D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BC081E-54DF-488D-9E69-309FB14843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5C13010D-5083-4624-8797-CC226780C2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CE3222-0683-4449-8C21-7C06ABCA7C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16DBE5A-CC5C-41FF-B332-ABC42CD905CD}"/>
              </a:ext>
            </a:extLst>
          </p:cNvPr>
          <p:cNvSpPr>
            <a:spLocks noGrp="1"/>
          </p:cNvSpPr>
          <p:nvPr>
            <p:ph type="dt" sz="half" idx="10"/>
          </p:nvPr>
        </p:nvSpPr>
        <p:spPr/>
        <p:txBody>
          <a:bodyPr/>
          <a:lstStyle/>
          <a:p>
            <a:fld id="{08F1974F-E68B-406E-A1D0-686BF49850AB}" type="datetimeFigureOut">
              <a:rPr lang="en-AU" smtClean="0"/>
              <a:t>3/06/2020</a:t>
            </a:fld>
            <a:endParaRPr lang="en-AU"/>
          </a:p>
        </p:txBody>
      </p:sp>
      <p:sp>
        <p:nvSpPr>
          <p:cNvPr id="8" name="Footer Placeholder 7">
            <a:extLst>
              <a:ext uri="{FF2B5EF4-FFF2-40B4-BE49-F238E27FC236}">
                <a16:creationId xmlns:a16="http://schemas.microsoft.com/office/drawing/2014/main" id="{B778E47D-1E2D-44D8-BCE5-2B1E7ED2064C}"/>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FBF75DC0-836D-4834-8D53-D876188ABC0F}"/>
              </a:ext>
            </a:extLst>
          </p:cNvPr>
          <p:cNvSpPr>
            <a:spLocks noGrp="1"/>
          </p:cNvSpPr>
          <p:nvPr>
            <p:ph type="sldNum" sz="quarter" idx="12"/>
          </p:nvPr>
        </p:nvSpPr>
        <p:spPr/>
        <p:txBody>
          <a:bodyPr/>
          <a:lstStyle/>
          <a:p>
            <a:fld id="{6F43D926-9B79-44EB-BA3F-6A427917A651}" type="slidenum">
              <a:rPr lang="en-AU" smtClean="0"/>
              <a:t>‹#›</a:t>
            </a:fld>
            <a:endParaRPr lang="en-AU"/>
          </a:p>
        </p:txBody>
      </p:sp>
    </p:spTree>
    <p:extLst>
      <p:ext uri="{BB962C8B-B14F-4D97-AF65-F5344CB8AC3E}">
        <p14:creationId xmlns:p14="http://schemas.microsoft.com/office/powerpoint/2010/main" val="919430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036B8-EB71-4443-B06A-FF9A60A544C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EA0DFEA6-50E2-4C16-BB41-5D277B54D14A}"/>
              </a:ext>
            </a:extLst>
          </p:cNvPr>
          <p:cNvSpPr>
            <a:spLocks noGrp="1"/>
          </p:cNvSpPr>
          <p:nvPr>
            <p:ph type="dt" sz="half" idx="10"/>
          </p:nvPr>
        </p:nvSpPr>
        <p:spPr/>
        <p:txBody>
          <a:bodyPr/>
          <a:lstStyle/>
          <a:p>
            <a:fld id="{08F1974F-E68B-406E-A1D0-686BF49850AB}" type="datetimeFigureOut">
              <a:rPr lang="en-AU" smtClean="0"/>
              <a:t>3/06/2020</a:t>
            </a:fld>
            <a:endParaRPr lang="en-AU"/>
          </a:p>
        </p:txBody>
      </p:sp>
      <p:sp>
        <p:nvSpPr>
          <p:cNvPr id="4" name="Footer Placeholder 3">
            <a:extLst>
              <a:ext uri="{FF2B5EF4-FFF2-40B4-BE49-F238E27FC236}">
                <a16:creationId xmlns:a16="http://schemas.microsoft.com/office/drawing/2014/main" id="{284CE2C7-B1E4-498D-8F43-F7E5DA785EE2}"/>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DAB90A58-EE0C-4F88-9809-7D189D13A71D}"/>
              </a:ext>
            </a:extLst>
          </p:cNvPr>
          <p:cNvSpPr>
            <a:spLocks noGrp="1"/>
          </p:cNvSpPr>
          <p:nvPr>
            <p:ph type="sldNum" sz="quarter" idx="12"/>
          </p:nvPr>
        </p:nvSpPr>
        <p:spPr/>
        <p:txBody>
          <a:bodyPr/>
          <a:lstStyle/>
          <a:p>
            <a:fld id="{6F43D926-9B79-44EB-BA3F-6A427917A651}" type="slidenum">
              <a:rPr lang="en-AU" smtClean="0"/>
              <a:t>‹#›</a:t>
            </a:fld>
            <a:endParaRPr lang="en-AU"/>
          </a:p>
        </p:txBody>
      </p:sp>
    </p:spTree>
    <p:extLst>
      <p:ext uri="{BB962C8B-B14F-4D97-AF65-F5344CB8AC3E}">
        <p14:creationId xmlns:p14="http://schemas.microsoft.com/office/powerpoint/2010/main" val="1029894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A2697B-A4F1-49D6-A675-18441115DD44}"/>
              </a:ext>
            </a:extLst>
          </p:cNvPr>
          <p:cNvSpPr>
            <a:spLocks noGrp="1"/>
          </p:cNvSpPr>
          <p:nvPr>
            <p:ph type="dt" sz="half" idx="10"/>
          </p:nvPr>
        </p:nvSpPr>
        <p:spPr/>
        <p:txBody>
          <a:bodyPr/>
          <a:lstStyle/>
          <a:p>
            <a:fld id="{08F1974F-E68B-406E-A1D0-686BF49850AB}" type="datetimeFigureOut">
              <a:rPr lang="en-AU" smtClean="0"/>
              <a:t>3/06/2020</a:t>
            </a:fld>
            <a:endParaRPr lang="en-AU"/>
          </a:p>
        </p:txBody>
      </p:sp>
      <p:sp>
        <p:nvSpPr>
          <p:cNvPr id="3" name="Footer Placeholder 2">
            <a:extLst>
              <a:ext uri="{FF2B5EF4-FFF2-40B4-BE49-F238E27FC236}">
                <a16:creationId xmlns:a16="http://schemas.microsoft.com/office/drawing/2014/main" id="{CA7F3A72-60FA-4AB1-9484-9805F580ACBF}"/>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266F5995-1B67-459B-9731-AC10F33F062F}"/>
              </a:ext>
            </a:extLst>
          </p:cNvPr>
          <p:cNvSpPr>
            <a:spLocks noGrp="1"/>
          </p:cNvSpPr>
          <p:nvPr>
            <p:ph type="sldNum" sz="quarter" idx="12"/>
          </p:nvPr>
        </p:nvSpPr>
        <p:spPr/>
        <p:txBody>
          <a:bodyPr/>
          <a:lstStyle/>
          <a:p>
            <a:fld id="{6F43D926-9B79-44EB-BA3F-6A427917A651}" type="slidenum">
              <a:rPr lang="en-AU" smtClean="0"/>
              <a:t>‹#›</a:t>
            </a:fld>
            <a:endParaRPr lang="en-AU"/>
          </a:p>
        </p:txBody>
      </p:sp>
    </p:spTree>
    <p:extLst>
      <p:ext uri="{BB962C8B-B14F-4D97-AF65-F5344CB8AC3E}">
        <p14:creationId xmlns:p14="http://schemas.microsoft.com/office/powerpoint/2010/main" val="3770889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E2481-1AFB-42DD-8D1B-111F4B47CB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21E706E1-6273-463E-A034-DB3ADFA3E2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0CD8072-8332-4F41-BF12-B2F1AC8235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6BA08E-B62D-46D2-943B-5C9C635CD58B}"/>
              </a:ext>
            </a:extLst>
          </p:cNvPr>
          <p:cNvSpPr>
            <a:spLocks noGrp="1"/>
          </p:cNvSpPr>
          <p:nvPr>
            <p:ph type="dt" sz="half" idx="10"/>
          </p:nvPr>
        </p:nvSpPr>
        <p:spPr/>
        <p:txBody>
          <a:bodyPr/>
          <a:lstStyle/>
          <a:p>
            <a:fld id="{08F1974F-E68B-406E-A1D0-686BF49850AB}" type="datetimeFigureOut">
              <a:rPr lang="en-AU" smtClean="0"/>
              <a:t>3/06/2020</a:t>
            </a:fld>
            <a:endParaRPr lang="en-AU"/>
          </a:p>
        </p:txBody>
      </p:sp>
      <p:sp>
        <p:nvSpPr>
          <p:cNvPr id="6" name="Footer Placeholder 5">
            <a:extLst>
              <a:ext uri="{FF2B5EF4-FFF2-40B4-BE49-F238E27FC236}">
                <a16:creationId xmlns:a16="http://schemas.microsoft.com/office/drawing/2014/main" id="{1489D5A7-F6EF-470F-8F17-D6A4D5B2169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E80C0D9-9FEB-41D5-B524-9476FE7DCE16}"/>
              </a:ext>
            </a:extLst>
          </p:cNvPr>
          <p:cNvSpPr>
            <a:spLocks noGrp="1"/>
          </p:cNvSpPr>
          <p:nvPr>
            <p:ph type="sldNum" sz="quarter" idx="12"/>
          </p:nvPr>
        </p:nvSpPr>
        <p:spPr/>
        <p:txBody>
          <a:bodyPr/>
          <a:lstStyle/>
          <a:p>
            <a:fld id="{6F43D926-9B79-44EB-BA3F-6A427917A651}" type="slidenum">
              <a:rPr lang="en-AU" smtClean="0"/>
              <a:t>‹#›</a:t>
            </a:fld>
            <a:endParaRPr lang="en-AU"/>
          </a:p>
        </p:txBody>
      </p:sp>
    </p:spTree>
    <p:extLst>
      <p:ext uri="{BB962C8B-B14F-4D97-AF65-F5344CB8AC3E}">
        <p14:creationId xmlns:p14="http://schemas.microsoft.com/office/powerpoint/2010/main" val="1122845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67F68-5241-4DF0-9913-23D81D8ACF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CE3B4D2C-ACF7-4D44-A973-5177093C60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30B01623-741E-454C-96CB-5C3BBFF22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2C1C67-14D0-466D-88F2-424D9C754A5F}"/>
              </a:ext>
            </a:extLst>
          </p:cNvPr>
          <p:cNvSpPr>
            <a:spLocks noGrp="1"/>
          </p:cNvSpPr>
          <p:nvPr>
            <p:ph type="dt" sz="half" idx="10"/>
          </p:nvPr>
        </p:nvSpPr>
        <p:spPr/>
        <p:txBody>
          <a:bodyPr/>
          <a:lstStyle/>
          <a:p>
            <a:fld id="{08F1974F-E68B-406E-A1D0-686BF49850AB}" type="datetimeFigureOut">
              <a:rPr lang="en-AU" smtClean="0"/>
              <a:t>3/06/2020</a:t>
            </a:fld>
            <a:endParaRPr lang="en-AU"/>
          </a:p>
        </p:txBody>
      </p:sp>
      <p:sp>
        <p:nvSpPr>
          <p:cNvPr id="6" name="Footer Placeholder 5">
            <a:extLst>
              <a:ext uri="{FF2B5EF4-FFF2-40B4-BE49-F238E27FC236}">
                <a16:creationId xmlns:a16="http://schemas.microsoft.com/office/drawing/2014/main" id="{7CC42E4C-B3C6-4087-AAB1-83DB328A6B3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572D0C7-C7AD-4582-9543-0651655B512A}"/>
              </a:ext>
            </a:extLst>
          </p:cNvPr>
          <p:cNvSpPr>
            <a:spLocks noGrp="1"/>
          </p:cNvSpPr>
          <p:nvPr>
            <p:ph type="sldNum" sz="quarter" idx="12"/>
          </p:nvPr>
        </p:nvSpPr>
        <p:spPr/>
        <p:txBody>
          <a:bodyPr/>
          <a:lstStyle/>
          <a:p>
            <a:fld id="{6F43D926-9B79-44EB-BA3F-6A427917A651}" type="slidenum">
              <a:rPr lang="en-AU" smtClean="0"/>
              <a:t>‹#›</a:t>
            </a:fld>
            <a:endParaRPr lang="en-AU"/>
          </a:p>
        </p:txBody>
      </p:sp>
    </p:spTree>
    <p:extLst>
      <p:ext uri="{BB962C8B-B14F-4D97-AF65-F5344CB8AC3E}">
        <p14:creationId xmlns:p14="http://schemas.microsoft.com/office/powerpoint/2010/main" val="2375304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4D6D1B-9E1C-409E-AFA5-07CBA57A42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B80CC81D-09EA-4345-980D-CBBAD96051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AD968D0-7CA5-4745-B9CA-B1F178B1A2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1974F-E68B-406E-A1D0-686BF49850AB}" type="datetimeFigureOut">
              <a:rPr lang="en-AU" smtClean="0"/>
              <a:t>3/06/2020</a:t>
            </a:fld>
            <a:endParaRPr lang="en-AU"/>
          </a:p>
        </p:txBody>
      </p:sp>
      <p:sp>
        <p:nvSpPr>
          <p:cNvPr id="5" name="Footer Placeholder 4">
            <a:extLst>
              <a:ext uri="{FF2B5EF4-FFF2-40B4-BE49-F238E27FC236}">
                <a16:creationId xmlns:a16="http://schemas.microsoft.com/office/drawing/2014/main" id="{F3A363B9-5DFC-4781-A647-4386666D56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2E925B1-9B24-48F8-8828-B843D08701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3D926-9B79-44EB-BA3F-6A427917A651}" type="slidenum">
              <a:rPr lang="en-AU" smtClean="0"/>
              <a:t>‹#›</a:t>
            </a:fld>
            <a:endParaRPr lang="en-AU"/>
          </a:p>
        </p:txBody>
      </p:sp>
    </p:spTree>
    <p:extLst>
      <p:ext uri="{BB962C8B-B14F-4D97-AF65-F5344CB8AC3E}">
        <p14:creationId xmlns:p14="http://schemas.microsoft.com/office/powerpoint/2010/main" val="1286788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fnUVWWfR1L8?feature=oemb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blog.allpsych.com/psychopaths-dont-care-about-cute-animal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abc.net.au/radionational/programs/allinthemind/the-psychology-of-stalking/3385910"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psychologytoday.com/au/conditions/antisocial-personality-disorder" TargetMode="External"/><Relationship Id="rId2" Type="http://schemas.openxmlformats.org/officeDocument/2006/relationships/hyperlink" Target="https://www.psychologytoday.com/au/basics/dsm" TargetMode="External"/><Relationship Id="rId1" Type="http://schemas.openxmlformats.org/officeDocument/2006/relationships/slideLayout" Target="../slideLayouts/slideLayout8.xml"/><Relationship Id="rId4" Type="http://schemas.openxmlformats.org/officeDocument/2006/relationships/hyperlink" Target="https://www.psychologytoday.com/au/blog/happiness-is-state-mind/201902/the-difference-between-sociopathy-and-psychopathy"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KVGr5P4OMxg?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528A7-4486-4EC7-AF00-9C9CEF3A7361}"/>
              </a:ext>
            </a:extLst>
          </p:cNvPr>
          <p:cNvSpPr>
            <a:spLocks noGrp="1"/>
          </p:cNvSpPr>
          <p:nvPr>
            <p:ph type="ctrTitle"/>
          </p:nvPr>
        </p:nvSpPr>
        <p:spPr/>
        <p:txBody>
          <a:bodyPr>
            <a:normAutofit fontScale="90000"/>
          </a:bodyPr>
          <a:lstStyle/>
          <a:p>
            <a:r>
              <a:rPr lang="en-AU" dirty="0"/>
              <a:t>Demystifying Psychology</a:t>
            </a:r>
            <a:br>
              <a:rPr lang="en-AU" dirty="0"/>
            </a:br>
            <a:r>
              <a:rPr lang="en-AU" dirty="0"/>
              <a:t>Discussion Group  </a:t>
            </a:r>
            <a:br>
              <a:rPr lang="en-AU" dirty="0"/>
            </a:br>
            <a:endParaRPr lang="en-AU" dirty="0"/>
          </a:p>
        </p:txBody>
      </p:sp>
      <p:sp>
        <p:nvSpPr>
          <p:cNvPr id="3" name="Subtitle 2">
            <a:extLst>
              <a:ext uri="{FF2B5EF4-FFF2-40B4-BE49-F238E27FC236}">
                <a16:creationId xmlns:a16="http://schemas.microsoft.com/office/drawing/2014/main" id="{6463B872-C94F-4DC5-8B67-533B16D99520}"/>
              </a:ext>
            </a:extLst>
          </p:cNvPr>
          <p:cNvSpPr>
            <a:spLocks noGrp="1"/>
          </p:cNvSpPr>
          <p:nvPr>
            <p:ph type="subTitle" idx="1"/>
          </p:nvPr>
        </p:nvSpPr>
        <p:spPr/>
        <p:txBody>
          <a:bodyPr>
            <a:normAutofit lnSpcReduction="10000"/>
          </a:bodyPr>
          <a:lstStyle/>
          <a:p>
            <a:endParaRPr lang="en-AU" sz="5400" dirty="0">
              <a:latin typeface="+mj-lt"/>
              <a:ea typeface="+mj-ea"/>
              <a:cs typeface="+mj-cs"/>
            </a:endParaRPr>
          </a:p>
          <a:p>
            <a:r>
              <a:rPr lang="en-AU" sz="5400" dirty="0">
                <a:latin typeface="+mj-lt"/>
                <a:ea typeface="+mj-ea"/>
                <a:cs typeface="+mj-cs"/>
              </a:rPr>
              <a:t>The Forensic Psychology </a:t>
            </a:r>
          </a:p>
        </p:txBody>
      </p:sp>
    </p:spTree>
    <p:extLst>
      <p:ext uri="{BB962C8B-B14F-4D97-AF65-F5344CB8AC3E}">
        <p14:creationId xmlns:p14="http://schemas.microsoft.com/office/powerpoint/2010/main" val="2411888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494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0C97F3-E895-4F74-B9E6-3C323773C6A9}"/>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Interviewing a Psychopath – circa 2018 </a:t>
            </a:r>
          </a:p>
        </p:txBody>
      </p:sp>
      <p:pic>
        <p:nvPicPr>
          <p:cNvPr id="4" name="Online Media 3" title="Psychologist reviews interview with man accused of killing family">
            <a:hlinkClick r:id="" action="ppaction://media"/>
            <a:extLst>
              <a:ext uri="{FF2B5EF4-FFF2-40B4-BE49-F238E27FC236}">
                <a16:creationId xmlns:a16="http://schemas.microsoft.com/office/drawing/2014/main" id="{CE2051F0-D0DF-4F63-9E12-9C29C95BE8B5}"/>
              </a:ext>
            </a:extLst>
          </p:cNvPr>
          <p:cNvPicPr>
            <a:picLocks noGrp="1" noRot="1" noChangeAspect="1"/>
          </p:cNvPicPr>
          <p:nvPr>
            <p:ph idx="1"/>
            <a:videoFile r:link="rId1"/>
          </p:nvPr>
        </p:nvPicPr>
        <p:blipFill>
          <a:blip r:embed="rId3"/>
          <a:stretch>
            <a:fillRect/>
          </a:stretch>
        </p:blipFill>
        <p:spPr>
          <a:xfrm>
            <a:off x="4038600" y="1405625"/>
            <a:ext cx="7188199" cy="4043361"/>
          </a:xfrm>
          <a:prstGeom prst="rect">
            <a:avLst/>
          </a:prstGeom>
        </p:spPr>
      </p:pic>
    </p:spTree>
    <p:extLst>
      <p:ext uri="{BB962C8B-B14F-4D97-AF65-F5344CB8AC3E}">
        <p14:creationId xmlns:p14="http://schemas.microsoft.com/office/powerpoint/2010/main" val="1049073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D8D4F4-6DEA-411F-9860-6BA709CDFCBC}"/>
              </a:ext>
            </a:extLst>
          </p:cNvPr>
          <p:cNvSpPr>
            <a:spLocks noGrp="1"/>
          </p:cNvSpPr>
          <p:nvPr>
            <p:ph type="ctrTitle"/>
          </p:nvPr>
        </p:nvSpPr>
        <p:spPr>
          <a:xfrm>
            <a:off x="1524000" y="1122363"/>
            <a:ext cx="9144000" cy="1152752"/>
          </a:xfrm>
        </p:spPr>
        <p:txBody>
          <a:bodyPr>
            <a:normAutofit/>
          </a:bodyPr>
          <a:lstStyle/>
          <a:p>
            <a:r>
              <a:rPr lang="en-AU" sz="5800" dirty="0"/>
              <a:t>What is Forensic Psychology</a:t>
            </a:r>
          </a:p>
        </p:txBody>
      </p:sp>
      <p:sp>
        <p:nvSpPr>
          <p:cNvPr id="3" name="Subtitle 2">
            <a:extLst>
              <a:ext uri="{FF2B5EF4-FFF2-40B4-BE49-F238E27FC236}">
                <a16:creationId xmlns:a16="http://schemas.microsoft.com/office/drawing/2014/main" id="{1619D44D-3874-4002-8731-D2C036ED9D23}"/>
              </a:ext>
            </a:extLst>
          </p:cNvPr>
          <p:cNvSpPr>
            <a:spLocks noGrp="1"/>
          </p:cNvSpPr>
          <p:nvPr>
            <p:ph type="subTitle" idx="1"/>
          </p:nvPr>
        </p:nvSpPr>
        <p:spPr>
          <a:xfrm>
            <a:off x="1524000" y="2600172"/>
            <a:ext cx="9144000" cy="2603199"/>
          </a:xfrm>
        </p:spPr>
        <p:txBody>
          <a:bodyPr>
            <a:normAutofit/>
          </a:bodyPr>
          <a:lstStyle/>
          <a:p>
            <a:r>
              <a:rPr lang="en-AU" sz="2800" b="1" dirty="0">
                <a:solidFill>
                  <a:schemeClr val="accent1">
                    <a:lumMod val="60000"/>
                    <a:lumOff val="40000"/>
                  </a:schemeClr>
                </a:solidFill>
              </a:rPr>
              <a:t>Forensic psychology</a:t>
            </a:r>
            <a:r>
              <a:rPr lang="en-AU" sz="2800" dirty="0">
                <a:solidFill>
                  <a:schemeClr val="accent1">
                    <a:lumMod val="60000"/>
                    <a:lumOff val="40000"/>
                  </a:schemeClr>
                </a:solidFill>
              </a:rPr>
              <a:t> is the interaction of the practice or study of </a:t>
            </a:r>
            <a:r>
              <a:rPr lang="en-AU" sz="2800" b="1" dirty="0">
                <a:solidFill>
                  <a:schemeClr val="accent1">
                    <a:lumMod val="60000"/>
                    <a:lumOff val="40000"/>
                  </a:schemeClr>
                </a:solidFill>
              </a:rPr>
              <a:t>psychology</a:t>
            </a:r>
            <a:r>
              <a:rPr lang="en-AU" sz="2800" dirty="0">
                <a:solidFill>
                  <a:schemeClr val="accent1">
                    <a:lumMod val="60000"/>
                    <a:lumOff val="40000"/>
                  </a:schemeClr>
                </a:solidFill>
              </a:rPr>
              <a:t> and the law. </a:t>
            </a:r>
            <a:r>
              <a:rPr lang="en-AU" sz="2800" b="1" dirty="0">
                <a:solidFill>
                  <a:schemeClr val="accent1">
                    <a:lumMod val="60000"/>
                    <a:lumOff val="40000"/>
                  </a:schemeClr>
                </a:solidFill>
              </a:rPr>
              <a:t>Psychologists</a:t>
            </a:r>
            <a:r>
              <a:rPr lang="en-AU" sz="2800" dirty="0">
                <a:solidFill>
                  <a:schemeClr val="accent1">
                    <a:lumMod val="60000"/>
                    <a:lumOff val="40000"/>
                  </a:schemeClr>
                </a:solidFill>
              </a:rPr>
              <a:t> interested in this line of applied work may be found working in prisons, jails, rehabilitation centers, police departments, law firms, schools, government agencies, or in private practice, to name a few.</a:t>
            </a:r>
          </a:p>
        </p:txBody>
      </p:sp>
      <p:cxnSp>
        <p:nvCxnSpPr>
          <p:cNvPr id="12"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131905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0" name="Straight Connector 9">
            <a:extLst>
              <a:ext uri="{FF2B5EF4-FFF2-40B4-BE49-F238E27FC236}">
                <a16:creationId xmlns:a16="http://schemas.microsoft.com/office/drawing/2014/main" id="{911DBBF1-3229-4BD9-B3D1-B4CA571E74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1587599"/>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BC87C3E-1040-4EE4-9BDB-9537F7A1B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12256"/>
            <a:ext cx="12198096" cy="343343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622CE9-8A21-4E6A-8576-5CD34EFD5ED9}"/>
              </a:ext>
            </a:extLst>
          </p:cNvPr>
          <p:cNvSpPr>
            <a:spLocks noGrp="1"/>
          </p:cNvSpPr>
          <p:nvPr>
            <p:ph type="ctrTitle"/>
          </p:nvPr>
        </p:nvSpPr>
        <p:spPr>
          <a:xfrm>
            <a:off x="134886" y="2598499"/>
            <a:ext cx="3831091" cy="2019221"/>
          </a:xfrm>
        </p:spPr>
        <p:txBody>
          <a:bodyPr anchor="ctr">
            <a:normAutofit fontScale="90000"/>
          </a:bodyPr>
          <a:lstStyle/>
          <a:p>
            <a:pPr algn="l"/>
            <a:r>
              <a:rPr lang="en-AU" dirty="0">
                <a:solidFill>
                  <a:schemeClr val="bg1"/>
                </a:solidFill>
              </a:rPr>
              <a:t>What does a forensic Psychologist do?</a:t>
            </a:r>
          </a:p>
        </p:txBody>
      </p:sp>
      <p:sp>
        <p:nvSpPr>
          <p:cNvPr id="3" name="Subtitle 2">
            <a:extLst>
              <a:ext uri="{FF2B5EF4-FFF2-40B4-BE49-F238E27FC236}">
                <a16:creationId xmlns:a16="http://schemas.microsoft.com/office/drawing/2014/main" id="{8E20F557-E2CD-4DEC-82F2-A3096AD2AC8F}"/>
              </a:ext>
            </a:extLst>
          </p:cNvPr>
          <p:cNvSpPr>
            <a:spLocks noGrp="1"/>
          </p:cNvSpPr>
          <p:nvPr>
            <p:ph type="subTitle" idx="1"/>
          </p:nvPr>
        </p:nvSpPr>
        <p:spPr>
          <a:xfrm>
            <a:off x="4626428" y="2417787"/>
            <a:ext cx="7282529" cy="2020824"/>
          </a:xfrm>
        </p:spPr>
        <p:txBody>
          <a:bodyPr anchor="ctr">
            <a:noAutofit/>
          </a:bodyPr>
          <a:lstStyle/>
          <a:p>
            <a:pPr algn="r"/>
            <a:r>
              <a:rPr lang="en-AU" sz="2000" b="1" dirty="0">
                <a:solidFill>
                  <a:schemeClr val="bg1"/>
                </a:solidFill>
              </a:rPr>
              <a:t>Forensic psychologists</a:t>
            </a:r>
            <a:r>
              <a:rPr lang="en-AU" sz="2000" dirty="0">
                <a:solidFill>
                  <a:schemeClr val="bg1"/>
                </a:solidFill>
              </a:rPr>
              <a:t> will often conduct their own research, as well as study and analyse research from other professionals. They may study criminals and their crimes to figure out what traits certain types of criminals have, which may involve interviewing criminals along with their loved ones and victims</a:t>
            </a:r>
          </a:p>
          <a:p>
            <a:pPr algn="r"/>
            <a:r>
              <a:rPr lang="en-AU" sz="2000" dirty="0">
                <a:solidFill>
                  <a:schemeClr val="bg1"/>
                </a:solidFill>
              </a:rPr>
              <a:t>The broad definition of </a:t>
            </a:r>
            <a:r>
              <a:rPr lang="en-AU" sz="2000" b="1" dirty="0">
                <a:solidFill>
                  <a:schemeClr val="bg1"/>
                </a:solidFill>
              </a:rPr>
              <a:t>forensic psychology</a:t>
            </a:r>
            <a:r>
              <a:rPr lang="en-AU" sz="2000" dirty="0">
                <a:solidFill>
                  <a:schemeClr val="bg1"/>
                </a:solidFill>
              </a:rPr>
              <a:t> emphasizes the application of research and experimentation in other areas of </a:t>
            </a:r>
            <a:r>
              <a:rPr lang="en-AU" sz="2000" b="1" dirty="0">
                <a:solidFill>
                  <a:schemeClr val="bg1"/>
                </a:solidFill>
              </a:rPr>
              <a:t>psychology</a:t>
            </a:r>
            <a:r>
              <a:rPr lang="en-AU" sz="2000" dirty="0">
                <a:solidFill>
                  <a:schemeClr val="bg1"/>
                </a:solidFill>
              </a:rPr>
              <a:t> (e.g., cognitive </a:t>
            </a:r>
            <a:r>
              <a:rPr lang="en-AU" sz="2000" b="1" dirty="0">
                <a:solidFill>
                  <a:schemeClr val="bg1"/>
                </a:solidFill>
              </a:rPr>
              <a:t>psychology</a:t>
            </a:r>
            <a:r>
              <a:rPr lang="en-AU" sz="2000" dirty="0">
                <a:solidFill>
                  <a:schemeClr val="bg1"/>
                </a:solidFill>
              </a:rPr>
              <a:t>, social </a:t>
            </a:r>
            <a:r>
              <a:rPr lang="en-AU" sz="2000" b="1" dirty="0">
                <a:solidFill>
                  <a:schemeClr val="bg1"/>
                </a:solidFill>
              </a:rPr>
              <a:t>psychology</a:t>
            </a:r>
            <a:r>
              <a:rPr lang="en-AU" sz="2000" dirty="0">
                <a:solidFill>
                  <a:schemeClr val="bg1"/>
                </a:solidFill>
              </a:rPr>
              <a:t>) to the legal arena. This would include applying results from studies in areas such as cognitive </a:t>
            </a:r>
            <a:r>
              <a:rPr lang="en-AU" sz="2000" b="1" dirty="0">
                <a:solidFill>
                  <a:schemeClr val="bg1"/>
                </a:solidFill>
              </a:rPr>
              <a:t>psychology</a:t>
            </a:r>
            <a:r>
              <a:rPr lang="en-AU" sz="2000" dirty="0">
                <a:solidFill>
                  <a:schemeClr val="bg1"/>
                </a:solidFill>
              </a:rPr>
              <a:t> to legal questions.</a:t>
            </a:r>
          </a:p>
        </p:txBody>
      </p:sp>
      <p:cxnSp>
        <p:nvCxnSpPr>
          <p:cNvPr id="14" name="Straight Connector 13">
            <a:extLst>
              <a:ext uri="{FF2B5EF4-FFF2-40B4-BE49-F238E27FC236}">
                <a16:creationId xmlns:a16="http://schemas.microsoft.com/office/drawing/2014/main" id="{06AA7778-3AED-4D28-BAFA-926D05F55C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00862" y="2240280"/>
            <a:ext cx="0" cy="23774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5CD5A0B-CDD7-427C-AA42-2EECFDFA18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5270402"/>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7445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FB946D7-1CA4-446E-8795-007CACFDE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192416F2-BC84-4D7C-80C6-6296C10C3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795338" y="981075"/>
            <a:ext cx="10601325" cy="4552949"/>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3944D2C-62E3-463F-BBC8-9BD4C881DC22}"/>
              </a:ext>
            </a:extLst>
          </p:cNvPr>
          <p:cNvSpPr>
            <a:spLocks noGrp="1"/>
          </p:cNvSpPr>
          <p:nvPr>
            <p:ph type="ctrTitle"/>
          </p:nvPr>
        </p:nvSpPr>
        <p:spPr>
          <a:xfrm>
            <a:off x="1537097" y="1428750"/>
            <a:ext cx="9117807" cy="2055554"/>
          </a:xfrm>
        </p:spPr>
        <p:txBody>
          <a:bodyPr>
            <a:normAutofit/>
          </a:bodyPr>
          <a:lstStyle/>
          <a:p>
            <a:r>
              <a:rPr lang="en-AU" dirty="0"/>
              <a:t>Focus</a:t>
            </a:r>
          </a:p>
        </p:txBody>
      </p:sp>
      <p:sp>
        <p:nvSpPr>
          <p:cNvPr id="3" name="Subtitle 2">
            <a:extLst>
              <a:ext uri="{FF2B5EF4-FFF2-40B4-BE49-F238E27FC236}">
                <a16:creationId xmlns:a16="http://schemas.microsoft.com/office/drawing/2014/main" id="{382BFA00-203C-4651-A329-84882A30AA17}"/>
              </a:ext>
            </a:extLst>
          </p:cNvPr>
          <p:cNvSpPr>
            <a:spLocks noGrp="1"/>
          </p:cNvSpPr>
          <p:nvPr>
            <p:ph type="subTitle" idx="1"/>
          </p:nvPr>
        </p:nvSpPr>
        <p:spPr>
          <a:xfrm>
            <a:off x="1537097" y="3960557"/>
            <a:ext cx="9117807" cy="1097215"/>
          </a:xfrm>
        </p:spPr>
        <p:txBody>
          <a:bodyPr>
            <a:normAutofit/>
          </a:bodyPr>
          <a:lstStyle/>
          <a:p>
            <a:r>
              <a:rPr lang="en-AU" sz="1900" dirty="0"/>
              <a:t>In general terms, </a:t>
            </a:r>
            <a:r>
              <a:rPr lang="en-AU" sz="1900" b="1" dirty="0"/>
              <a:t>forensic psychologists focus on</a:t>
            </a:r>
            <a:r>
              <a:rPr lang="en-AU" sz="1900" dirty="0"/>
              <a:t> the application of </a:t>
            </a:r>
            <a:r>
              <a:rPr lang="en-AU" sz="1900" b="1" dirty="0"/>
              <a:t>psychological</a:t>
            </a:r>
            <a:r>
              <a:rPr lang="en-AU" sz="1900" dirty="0"/>
              <a:t> theory and practice to the criminal, court and corrections systems. </a:t>
            </a:r>
            <a:r>
              <a:rPr lang="en-AU" sz="1900" b="1" dirty="0"/>
              <a:t>Forensic psychologists</a:t>
            </a:r>
            <a:r>
              <a:rPr lang="en-AU" sz="1900" dirty="0"/>
              <a:t> work with the justice system and members of the court to assist in its functioning.</a:t>
            </a:r>
          </a:p>
        </p:txBody>
      </p:sp>
      <p:cxnSp>
        <p:nvCxnSpPr>
          <p:cNvPr id="12" name="Straight Connector 11">
            <a:extLst>
              <a:ext uri="{FF2B5EF4-FFF2-40B4-BE49-F238E27FC236}">
                <a16:creationId xmlns:a16="http://schemas.microsoft.com/office/drawing/2014/main" id="{2330623A-AB89-4E04-AC9A-2BAFBF85AE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52800" y="3771366"/>
            <a:ext cx="5486400"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4452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0" name="Straight Connector 9">
            <a:extLst>
              <a:ext uri="{FF2B5EF4-FFF2-40B4-BE49-F238E27FC236}">
                <a16:creationId xmlns:a16="http://schemas.microsoft.com/office/drawing/2014/main" id="{911DBBF1-3229-4BD9-B3D1-B4CA571E74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1587599"/>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BC87C3E-1040-4EE4-9BDB-9537F7A1B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12256"/>
            <a:ext cx="12198096" cy="343343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B2995A-CA52-4C92-8DF4-134B5BD693F3}"/>
              </a:ext>
            </a:extLst>
          </p:cNvPr>
          <p:cNvSpPr>
            <a:spLocks noGrp="1"/>
          </p:cNvSpPr>
          <p:nvPr>
            <p:ph type="ctrTitle"/>
          </p:nvPr>
        </p:nvSpPr>
        <p:spPr>
          <a:xfrm>
            <a:off x="4520396" y="2419390"/>
            <a:ext cx="6876267" cy="2019221"/>
          </a:xfrm>
        </p:spPr>
        <p:txBody>
          <a:bodyPr anchor="ctr">
            <a:normAutofit/>
          </a:bodyPr>
          <a:lstStyle/>
          <a:p>
            <a:pPr algn="l"/>
            <a:r>
              <a:rPr lang="en-AU">
                <a:solidFill>
                  <a:schemeClr val="bg1"/>
                </a:solidFill>
              </a:rPr>
              <a:t>psychopaths</a:t>
            </a:r>
          </a:p>
        </p:txBody>
      </p:sp>
      <p:sp>
        <p:nvSpPr>
          <p:cNvPr id="3" name="Subtitle 2">
            <a:extLst>
              <a:ext uri="{FF2B5EF4-FFF2-40B4-BE49-F238E27FC236}">
                <a16:creationId xmlns:a16="http://schemas.microsoft.com/office/drawing/2014/main" id="{5CF45F43-5094-4F45-A0A3-8D98AE1707C4}"/>
              </a:ext>
            </a:extLst>
          </p:cNvPr>
          <p:cNvSpPr>
            <a:spLocks noGrp="1"/>
          </p:cNvSpPr>
          <p:nvPr>
            <p:ph type="subTitle" idx="1"/>
          </p:nvPr>
        </p:nvSpPr>
        <p:spPr>
          <a:xfrm>
            <a:off x="795339" y="2418588"/>
            <a:ext cx="2929718" cy="2020824"/>
          </a:xfrm>
        </p:spPr>
        <p:txBody>
          <a:bodyPr anchor="ctr">
            <a:normAutofit/>
          </a:bodyPr>
          <a:lstStyle/>
          <a:p>
            <a:pPr algn="r"/>
            <a:r>
              <a:rPr lang="en-AU">
                <a:solidFill>
                  <a:schemeClr val="bg1"/>
                </a:solidFill>
                <a:hlinkClick r:id="rId2"/>
              </a:rPr>
              <a:t>https://blog.allpsych.com/psychopaths-dont-care-about-cute-animals/</a:t>
            </a:r>
            <a:endParaRPr lang="en-AU">
              <a:solidFill>
                <a:schemeClr val="bg1"/>
              </a:solidFill>
            </a:endParaRPr>
          </a:p>
        </p:txBody>
      </p:sp>
      <p:cxnSp>
        <p:nvCxnSpPr>
          <p:cNvPr id="14" name="Straight Connector 13">
            <a:extLst>
              <a:ext uri="{FF2B5EF4-FFF2-40B4-BE49-F238E27FC236}">
                <a16:creationId xmlns:a16="http://schemas.microsoft.com/office/drawing/2014/main" id="{06AA7778-3AED-4D28-BAFA-926D05F55C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00862" y="2240280"/>
            <a:ext cx="0" cy="23774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5CD5A0B-CDD7-427C-AA42-2EECFDFA18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5270402"/>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3602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0" name="Straight Connector 9">
            <a:extLst>
              <a:ext uri="{FF2B5EF4-FFF2-40B4-BE49-F238E27FC236}">
                <a16:creationId xmlns:a16="http://schemas.microsoft.com/office/drawing/2014/main" id="{911DBBF1-3229-4BD9-B3D1-B4CA571E74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1587599"/>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BC87C3E-1040-4EE4-9BDB-9537F7A1B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12256"/>
            <a:ext cx="12198096" cy="343343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BD8F6F-E835-4129-802C-8B15736A0D14}"/>
              </a:ext>
            </a:extLst>
          </p:cNvPr>
          <p:cNvSpPr>
            <a:spLocks noGrp="1"/>
          </p:cNvSpPr>
          <p:nvPr>
            <p:ph type="title"/>
          </p:nvPr>
        </p:nvSpPr>
        <p:spPr>
          <a:xfrm>
            <a:off x="4520396" y="2419390"/>
            <a:ext cx="6876267" cy="2019221"/>
          </a:xfrm>
        </p:spPr>
        <p:txBody>
          <a:bodyPr vert="horz" lIns="91440" tIns="45720" rIns="91440" bIns="45720" rtlCol="0" anchor="ctr">
            <a:normAutofit/>
          </a:bodyPr>
          <a:lstStyle/>
          <a:p>
            <a:r>
              <a:rPr lang="en-US" kern="1200">
                <a:solidFill>
                  <a:schemeClr val="bg1"/>
                </a:solidFill>
                <a:latin typeface="+mj-lt"/>
                <a:ea typeface="+mj-ea"/>
                <a:cs typeface="+mj-cs"/>
              </a:rPr>
              <a:t>Psychology of Stalking</a:t>
            </a:r>
          </a:p>
        </p:txBody>
      </p:sp>
      <p:sp>
        <p:nvSpPr>
          <p:cNvPr id="3" name="Text Placeholder 2">
            <a:extLst>
              <a:ext uri="{FF2B5EF4-FFF2-40B4-BE49-F238E27FC236}">
                <a16:creationId xmlns:a16="http://schemas.microsoft.com/office/drawing/2014/main" id="{B8191B8B-09AA-4148-97B8-42D0509B88D3}"/>
              </a:ext>
            </a:extLst>
          </p:cNvPr>
          <p:cNvSpPr>
            <a:spLocks noGrp="1"/>
          </p:cNvSpPr>
          <p:nvPr>
            <p:ph type="body" idx="1"/>
          </p:nvPr>
        </p:nvSpPr>
        <p:spPr>
          <a:xfrm>
            <a:off x="795339" y="2418588"/>
            <a:ext cx="2929718" cy="2020824"/>
          </a:xfrm>
        </p:spPr>
        <p:txBody>
          <a:bodyPr vert="horz" lIns="91440" tIns="45720" rIns="91440" bIns="45720" rtlCol="0" anchor="ctr">
            <a:normAutofit/>
          </a:bodyPr>
          <a:lstStyle/>
          <a:p>
            <a:pPr algn="r"/>
            <a:r>
              <a:rPr lang="en-US" kern="1200">
                <a:solidFill>
                  <a:schemeClr val="bg1"/>
                </a:solidFill>
                <a:latin typeface="+mn-lt"/>
                <a:ea typeface="+mn-ea"/>
                <a:cs typeface="+mn-cs"/>
                <a:hlinkClick r:id="rId2"/>
              </a:rPr>
              <a:t>https://www.abc.net.au/radionational/programs/allinthemind/the-psychology-of-stalking/3385910</a:t>
            </a:r>
            <a:endParaRPr lang="en-US" kern="1200">
              <a:solidFill>
                <a:schemeClr val="bg1"/>
              </a:solidFill>
              <a:latin typeface="+mn-lt"/>
              <a:ea typeface="+mn-ea"/>
              <a:cs typeface="+mn-cs"/>
            </a:endParaRPr>
          </a:p>
        </p:txBody>
      </p:sp>
      <p:cxnSp>
        <p:nvCxnSpPr>
          <p:cNvPr id="14" name="Straight Connector 13">
            <a:extLst>
              <a:ext uri="{FF2B5EF4-FFF2-40B4-BE49-F238E27FC236}">
                <a16:creationId xmlns:a16="http://schemas.microsoft.com/office/drawing/2014/main" id="{06AA7778-3AED-4D28-BAFA-926D05F55C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00862" y="2240280"/>
            <a:ext cx="0" cy="237744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5CD5A0B-CDD7-427C-AA42-2EECFDFA18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5270402"/>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1230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1AE6F-94AC-49E8-AE2B-3D7E2F167B5C}"/>
              </a:ext>
            </a:extLst>
          </p:cNvPr>
          <p:cNvSpPr>
            <a:spLocks noGrp="1"/>
          </p:cNvSpPr>
          <p:nvPr>
            <p:ph type="title"/>
          </p:nvPr>
        </p:nvSpPr>
        <p:spPr>
          <a:xfrm>
            <a:off x="839788" y="1611745"/>
            <a:ext cx="3932237" cy="1600200"/>
          </a:xfrm>
        </p:spPr>
        <p:txBody>
          <a:bodyPr>
            <a:normAutofit fontScale="90000"/>
          </a:bodyPr>
          <a:lstStyle/>
          <a:p>
            <a:r>
              <a:rPr lang="en-AU" dirty="0"/>
              <a:t>The Difference Between Sociopathy and Psychopathy</a:t>
            </a:r>
            <a:br>
              <a:rPr lang="en-AU" dirty="0"/>
            </a:br>
            <a:endParaRPr lang="en-AU" dirty="0"/>
          </a:p>
        </p:txBody>
      </p:sp>
      <p:sp>
        <p:nvSpPr>
          <p:cNvPr id="3" name="Content Placeholder 2">
            <a:extLst>
              <a:ext uri="{FF2B5EF4-FFF2-40B4-BE49-F238E27FC236}">
                <a16:creationId xmlns:a16="http://schemas.microsoft.com/office/drawing/2014/main" id="{CB179FF0-B140-4366-A397-9E9CBA52774B}"/>
              </a:ext>
            </a:extLst>
          </p:cNvPr>
          <p:cNvSpPr>
            <a:spLocks noGrp="1"/>
          </p:cNvSpPr>
          <p:nvPr>
            <p:ph idx="1"/>
          </p:nvPr>
        </p:nvSpPr>
        <p:spPr/>
        <p:txBody>
          <a:bodyPr>
            <a:normAutofit/>
          </a:bodyPr>
          <a:lstStyle/>
          <a:p>
            <a:r>
              <a:rPr lang="en-AU" sz="1800" dirty="0"/>
              <a:t>The terms psychopath and sociopath are often used interchangeably, which causes much semantic confusion, as there are differences each term. It is important to understand that the fifth edition of the </a:t>
            </a:r>
            <a:r>
              <a:rPr lang="en-AU" sz="1800" dirty="0">
                <a:hlinkClick r:id="rId2" tooltip="Psychology Today looks at Diagnostic and Statistical Manual of Mental Disorders"/>
              </a:rPr>
              <a:t>Diagnostic and Statistical Manual of Mental Disorders</a:t>
            </a:r>
            <a:r>
              <a:rPr lang="en-AU" sz="1800" dirty="0"/>
              <a:t> (DSM-5) formally classifies both psychopathy and sociopathy as </a:t>
            </a:r>
            <a:r>
              <a:rPr lang="en-AU" sz="1800" dirty="0">
                <a:hlinkClick r:id="rId3" tooltip="Psychology Today looks at antisocial personality"/>
              </a:rPr>
              <a:t>antisocial personality</a:t>
            </a:r>
            <a:r>
              <a:rPr lang="en-AU" sz="1800" dirty="0"/>
              <a:t> disorder (ASPD). Those terms are used by the lay public far more than is the ASPD designation, however. Here's a breakdown of all three labels and why some are used more often than others, depending on the clinical picture.</a:t>
            </a:r>
          </a:p>
          <a:p>
            <a:endParaRPr lang="en-AU" sz="1800" dirty="0"/>
          </a:p>
          <a:p>
            <a:r>
              <a:rPr lang="en-AU" sz="2000" dirty="0"/>
              <a:t>Antisocial personality disorder (ASPD)</a:t>
            </a:r>
          </a:p>
          <a:p>
            <a:r>
              <a:rPr lang="en-AU" sz="2000" dirty="0"/>
              <a:t>Traits of a sociopath</a:t>
            </a:r>
          </a:p>
          <a:p>
            <a:r>
              <a:rPr lang="en-AU" sz="2000" dirty="0"/>
              <a:t>Traits of a psychopath</a:t>
            </a:r>
          </a:p>
          <a:p>
            <a:endParaRPr lang="en-AU" sz="1800" dirty="0"/>
          </a:p>
        </p:txBody>
      </p:sp>
      <p:sp>
        <p:nvSpPr>
          <p:cNvPr id="4" name="Text Placeholder 3">
            <a:extLst>
              <a:ext uri="{FF2B5EF4-FFF2-40B4-BE49-F238E27FC236}">
                <a16:creationId xmlns:a16="http://schemas.microsoft.com/office/drawing/2014/main" id="{5B381E24-1A75-4EAF-BF0A-D53020192907}"/>
              </a:ext>
            </a:extLst>
          </p:cNvPr>
          <p:cNvSpPr>
            <a:spLocks noGrp="1"/>
          </p:cNvSpPr>
          <p:nvPr>
            <p:ph type="body" sz="half" idx="2"/>
          </p:nvPr>
        </p:nvSpPr>
        <p:spPr>
          <a:xfrm>
            <a:off x="839788" y="3943926"/>
            <a:ext cx="3932237" cy="1925061"/>
          </a:xfrm>
        </p:spPr>
        <p:txBody>
          <a:bodyPr/>
          <a:lstStyle/>
          <a:p>
            <a:endParaRPr lang="en-AU" dirty="0"/>
          </a:p>
          <a:p>
            <a:r>
              <a:rPr lang="en-AU" dirty="0">
                <a:hlinkClick r:id="rId4"/>
              </a:rPr>
              <a:t>https://www.psychologytoday.com/au/blog/happiness-is-state-mind/201902/the-difference-between-sociopathy-and-psychopathy</a:t>
            </a:r>
            <a:endParaRPr lang="en-AU" dirty="0"/>
          </a:p>
        </p:txBody>
      </p:sp>
    </p:spTree>
    <p:extLst>
      <p:ext uri="{BB962C8B-B14F-4D97-AF65-F5344CB8AC3E}">
        <p14:creationId xmlns:p14="http://schemas.microsoft.com/office/powerpoint/2010/main" val="703613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 descr="Sociopaths are not Psychopaths – The J Word">
            <a:extLst>
              <a:ext uri="{FF2B5EF4-FFF2-40B4-BE49-F238E27FC236}">
                <a16:creationId xmlns:a16="http://schemas.microsoft.com/office/drawing/2014/main" id="{05ECE207-B21B-491D-9BB3-8CA3937C497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25" r="-2" b="10783"/>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7379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C195A0-6503-4A3C-8DBB-FBC250160405}"/>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Interviewing a Psychopath - circa 1961</a:t>
            </a:r>
          </a:p>
        </p:txBody>
      </p:sp>
      <p:pic>
        <p:nvPicPr>
          <p:cNvPr id="4" name="Online Media 3" title="Psychopath - Interview and Case Study (1961)">
            <a:hlinkClick r:id="" action="ppaction://media"/>
            <a:extLst>
              <a:ext uri="{FF2B5EF4-FFF2-40B4-BE49-F238E27FC236}">
                <a16:creationId xmlns:a16="http://schemas.microsoft.com/office/drawing/2014/main" id="{E1869642-09FC-4000-B95A-E054C306C0F1}"/>
              </a:ext>
            </a:extLst>
          </p:cNvPr>
          <p:cNvPicPr>
            <a:picLocks noGrp="1" noRot="1" noChangeAspect="1"/>
          </p:cNvPicPr>
          <p:nvPr>
            <p:ph idx="1"/>
            <a:videoFile r:link="rId1"/>
          </p:nvPr>
        </p:nvPicPr>
        <p:blipFill>
          <a:blip r:embed="rId3"/>
          <a:stretch>
            <a:fillRect/>
          </a:stretch>
        </p:blipFill>
        <p:spPr>
          <a:xfrm>
            <a:off x="4038600" y="1405624"/>
            <a:ext cx="7188199" cy="4043362"/>
          </a:xfrm>
          <a:prstGeom prst="rect">
            <a:avLst/>
          </a:prstGeom>
        </p:spPr>
      </p:pic>
    </p:spTree>
    <p:extLst>
      <p:ext uri="{BB962C8B-B14F-4D97-AF65-F5344CB8AC3E}">
        <p14:creationId xmlns:p14="http://schemas.microsoft.com/office/powerpoint/2010/main" val="1968005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402</Words>
  <Application>Microsoft Office PowerPoint</Application>
  <PresentationFormat>Widescreen</PresentationFormat>
  <Paragraphs>24</Paragraphs>
  <Slides>10</Slides>
  <Notes>0</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Demystifying Psychology Discussion Group   </vt:lpstr>
      <vt:lpstr>What is Forensic Psychology</vt:lpstr>
      <vt:lpstr>What does a forensic Psychologist do?</vt:lpstr>
      <vt:lpstr>Focus</vt:lpstr>
      <vt:lpstr>psychopaths</vt:lpstr>
      <vt:lpstr>Psychology of Stalking</vt:lpstr>
      <vt:lpstr>The Difference Between Sociopathy and Psychopathy </vt:lpstr>
      <vt:lpstr>PowerPoint Presentation</vt:lpstr>
      <vt:lpstr>Interviewing a Psychopath - circa 1961</vt:lpstr>
      <vt:lpstr>Interviewing a Psychopath – circa 2018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Demystifying Psychology Discussion Group   </dc:title>
  <dc:creator>Jane Rushworth</dc:creator>
  <cp:lastModifiedBy>Jane Rushworth</cp:lastModifiedBy>
  <cp:revision>1</cp:revision>
  <dcterms:created xsi:type="dcterms:W3CDTF">2020-06-02T23:35:25Z</dcterms:created>
  <dcterms:modified xsi:type="dcterms:W3CDTF">2020-06-02T23:36:12Z</dcterms:modified>
</cp:coreProperties>
</file>